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Amatic SC"/>
      <p:regular r:id="rId31"/>
      <p:bold r:id="rId32"/>
    </p:embeddedFont>
    <p:embeddedFont>
      <p:font typeface="Source Code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maticSC-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ourceCodePro-regular.fntdata"/><Relationship Id="rId10" Type="http://schemas.openxmlformats.org/officeDocument/2006/relationships/slide" Target="slides/slide5.xml"/><Relationship Id="rId32" Type="http://schemas.openxmlformats.org/officeDocument/2006/relationships/font" Target="fonts/AmaticSC-bold.fntdata"/><Relationship Id="rId13" Type="http://schemas.openxmlformats.org/officeDocument/2006/relationships/slide" Target="slides/slide8.xml"/><Relationship Id="rId35" Type="http://schemas.openxmlformats.org/officeDocument/2006/relationships/font" Target="fonts/SourceCodePro-italic.fntdata"/><Relationship Id="rId12" Type="http://schemas.openxmlformats.org/officeDocument/2006/relationships/slide" Target="slides/slide7.xml"/><Relationship Id="rId34" Type="http://schemas.openxmlformats.org/officeDocument/2006/relationships/font" Target="fonts/SourceCodePr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SourceCodePr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d1aad8894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d1aad8894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d1aad8894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d1aad8894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d3d15065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d3d15065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d40c577d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d40c577d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d2b22ac1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d2b22ac1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 vedere se vanno divise le cose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d3cbeea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d3cbeea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d3cbeea0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d3cbeea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d3cbeea0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d3cbeea0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d3cbeea0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d3cbeea0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d3cbeea0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d3cbeea0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3d1aad889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3d1aad889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d40c577d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d40c577d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d66821e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d66821e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d40c577d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d40c577d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d40c577d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d40c577d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d40c577d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d40c577d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e82d21c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e82d21c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d1aad889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d1aad889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d1aad889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d1aad889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d1aad8894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d1aad8894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d1aad8894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d1aad8894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d1aad8894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d1aad8894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d1aad8894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d1aad8894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d1aad8894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d1aad8894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kikaben.com/transformers-positional-encoding/" TargetMode="External"/><Relationship Id="rId4" Type="http://schemas.openxmlformats.org/officeDocument/2006/relationships/hyperlink" Target="https://machinelearningmastery.com/the-attention-mechanism-from-scratch/" TargetMode="External"/><Relationship Id="rId5" Type="http://schemas.openxmlformats.org/officeDocument/2006/relationships/hyperlink" Target="https://www.youtube.com/watch?v=-9vVhYEXeyQ&amp;ab_channel=Peltarion" TargetMode="External"/><Relationship Id="rId6" Type="http://schemas.openxmlformats.org/officeDocument/2006/relationships/hyperlink" Target="https://kikaben.com/bert-bidirectional-encoder-representation-from-transformers/" TargetMode="External"/><Relationship Id="rId7" Type="http://schemas.openxmlformats.org/officeDocument/2006/relationships/hyperlink" Target="https://arxiv.org/abs/1706.03762?context=cs" TargetMode="External"/><Relationship Id="rId8" Type="http://schemas.openxmlformats.org/officeDocument/2006/relationships/image" Target="../media/image3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gif"/><Relationship Id="rId4" Type="http://schemas.openxmlformats.org/officeDocument/2006/relationships/image" Target="../media/image28.gif"/><Relationship Id="rId5" Type="http://schemas.openxmlformats.org/officeDocument/2006/relationships/image" Target="../media/image27.gif"/><Relationship Id="rId6" Type="http://schemas.openxmlformats.org/officeDocument/2006/relationships/image" Target="../media/image2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Bert Transformer</a:t>
            </a:r>
            <a:endParaRPr/>
          </a:p>
        </p:txBody>
      </p:sp>
      <p:pic>
        <p:nvPicPr>
          <p:cNvPr id="57" name="Google Shape;57;p13"/>
          <p:cNvPicPr preferRelativeResize="0"/>
          <p:nvPr/>
        </p:nvPicPr>
        <p:blipFill>
          <a:blip r:embed="rId3">
            <a:alphaModFix/>
          </a:blip>
          <a:stretch>
            <a:fillRect/>
          </a:stretch>
        </p:blipFill>
        <p:spPr>
          <a:xfrm>
            <a:off x="0" y="2093425"/>
            <a:ext cx="3050075" cy="3050075"/>
          </a:xfrm>
          <a:prstGeom prst="rect">
            <a:avLst/>
          </a:prstGeom>
          <a:noFill/>
          <a:ln>
            <a:noFill/>
          </a:ln>
        </p:spPr>
      </p:pic>
      <p:sp>
        <p:nvSpPr>
          <p:cNvPr id="58" name="Google Shape;58;p13"/>
          <p:cNvSpPr txBox="1"/>
          <p:nvPr/>
        </p:nvSpPr>
        <p:spPr>
          <a:xfrm>
            <a:off x="2728950" y="4046875"/>
            <a:ext cx="368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000">
                <a:solidFill>
                  <a:schemeClr val="accent1"/>
                </a:solidFill>
                <a:latin typeface="Amatic SC"/>
                <a:ea typeface="Amatic SC"/>
                <a:cs typeface="Amatic SC"/>
                <a:sym typeface="Amatic SC"/>
              </a:rPr>
              <a:t>Una breve</a:t>
            </a:r>
            <a:r>
              <a:rPr lang="it" sz="2000">
                <a:latin typeface="Source Code Pro"/>
                <a:ea typeface="Source Code Pro"/>
                <a:cs typeface="Source Code Pro"/>
                <a:sym typeface="Source Code Pro"/>
              </a:rPr>
              <a:t> </a:t>
            </a:r>
            <a:r>
              <a:rPr b="1" lang="it" sz="2000">
                <a:solidFill>
                  <a:schemeClr val="accent1"/>
                </a:solidFill>
                <a:latin typeface="Amatic SC"/>
                <a:ea typeface="Amatic SC"/>
                <a:cs typeface="Amatic SC"/>
                <a:sym typeface="Amatic SC"/>
              </a:rPr>
              <a:t>introduzione</a:t>
            </a:r>
            <a:endParaRPr sz="2000">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Positional encoding - </a:t>
            </a:r>
            <a:r>
              <a:rPr lang="it" sz="3755"/>
              <a:t>conclusione</a:t>
            </a:r>
            <a:endParaRPr sz="3755"/>
          </a:p>
          <a:p>
            <a:pPr indent="0" lvl="0" marL="0" rtl="0" algn="l">
              <a:spcBef>
                <a:spcPts val="0"/>
              </a:spcBef>
              <a:spcAft>
                <a:spcPts val="0"/>
              </a:spcAft>
              <a:buNone/>
            </a:pPr>
            <a:r>
              <a:t/>
            </a:r>
            <a:endParaRPr/>
          </a:p>
        </p:txBody>
      </p:sp>
      <p:sp>
        <p:nvSpPr>
          <p:cNvPr id="123" name="Google Shape;123;p22"/>
          <p:cNvSpPr txBox="1"/>
          <p:nvPr>
            <p:ph idx="1" type="body"/>
          </p:nvPr>
        </p:nvSpPr>
        <p:spPr>
          <a:xfrm>
            <a:off x="28700" y="839150"/>
            <a:ext cx="9115200" cy="801000"/>
          </a:xfrm>
          <a:prstGeom prst="rect">
            <a:avLst/>
          </a:prstGeom>
        </p:spPr>
        <p:txBody>
          <a:bodyPr anchorCtr="0" anchor="t" bIns="91425" lIns="198000" spcFirstLastPara="1" rIns="91425" wrap="square" tIns="91425">
            <a:noAutofit/>
          </a:bodyPr>
          <a:lstStyle/>
          <a:p>
            <a:pPr indent="0" lvl="0" marL="0" marR="0" rtl="0" algn="l">
              <a:lnSpc>
                <a:spcPct val="105000"/>
              </a:lnSpc>
              <a:spcBef>
                <a:spcPts val="0"/>
              </a:spcBef>
              <a:spcAft>
                <a:spcPts val="1200"/>
              </a:spcAft>
              <a:buNone/>
            </a:pPr>
            <a:r>
              <a:rPr lang="it" sz="1500"/>
              <a:t>Per concludere è utile capire come fa il modello a comprendere la posizione relativa dell’input.</a:t>
            </a:r>
            <a:endParaRPr sz="1500"/>
          </a:p>
        </p:txBody>
      </p:sp>
      <p:pic>
        <p:nvPicPr>
          <p:cNvPr id="124" name="Google Shape;124;p22"/>
          <p:cNvPicPr preferRelativeResize="0"/>
          <p:nvPr/>
        </p:nvPicPr>
        <p:blipFill>
          <a:blip r:embed="rId3">
            <a:alphaModFix/>
          </a:blip>
          <a:stretch>
            <a:fillRect/>
          </a:stretch>
        </p:blipFill>
        <p:spPr>
          <a:xfrm>
            <a:off x="1719400" y="1720575"/>
            <a:ext cx="5139176" cy="1702350"/>
          </a:xfrm>
          <a:prstGeom prst="rect">
            <a:avLst/>
          </a:prstGeom>
          <a:noFill/>
          <a:ln>
            <a:noFill/>
          </a:ln>
        </p:spPr>
      </p:pic>
      <p:sp>
        <p:nvSpPr>
          <p:cNvPr id="125" name="Google Shape;125;p22"/>
          <p:cNvSpPr txBox="1"/>
          <p:nvPr>
            <p:ph idx="1" type="body"/>
          </p:nvPr>
        </p:nvSpPr>
        <p:spPr>
          <a:xfrm>
            <a:off x="28700" y="3786150"/>
            <a:ext cx="9115200" cy="801000"/>
          </a:xfrm>
          <a:prstGeom prst="rect">
            <a:avLst/>
          </a:prstGeom>
        </p:spPr>
        <p:txBody>
          <a:bodyPr anchorCtr="0" anchor="t" bIns="91425" lIns="198000" spcFirstLastPara="1" rIns="91425" wrap="square" tIns="91425">
            <a:noAutofit/>
          </a:bodyPr>
          <a:lstStyle/>
          <a:p>
            <a:pPr indent="0" lvl="0" marL="0" marR="0" rtl="0" algn="l">
              <a:lnSpc>
                <a:spcPct val="105000"/>
              </a:lnSpc>
              <a:spcBef>
                <a:spcPts val="0"/>
              </a:spcBef>
              <a:spcAft>
                <a:spcPts val="1200"/>
              </a:spcAft>
              <a:buNone/>
            </a:pPr>
            <a:r>
              <a:rPr lang="it" sz="1500"/>
              <a:t>Grazie alla scelta delle funzioni sinusoidali è possibile manipolare le posizioni relative tra una parola ed un’altra tramite una matrice di rotazione, che è </a:t>
            </a:r>
            <a:r>
              <a:rPr lang="it" sz="1500"/>
              <a:t>un'operazione</a:t>
            </a:r>
            <a:r>
              <a:rPr lang="it" sz="1500"/>
              <a:t> lineare, e quindi permette al modello di capire le posizioni relative.</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ATTENTION</a:t>
            </a:r>
            <a:endParaRPr sz="3755"/>
          </a:p>
          <a:p>
            <a:pPr indent="0" lvl="0" marL="0" rtl="0" algn="l">
              <a:spcBef>
                <a:spcPts val="0"/>
              </a:spcBef>
              <a:spcAft>
                <a:spcPts val="0"/>
              </a:spcAft>
              <a:buNone/>
            </a:pPr>
            <a:r>
              <a:t/>
            </a:r>
            <a:endParaRPr/>
          </a:p>
        </p:txBody>
      </p:sp>
      <p:sp>
        <p:nvSpPr>
          <p:cNvPr id="131" name="Google Shape;131;p23"/>
          <p:cNvSpPr txBox="1"/>
          <p:nvPr>
            <p:ph idx="1" type="body"/>
          </p:nvPr>
        </p:nvSpPr>
        <p:spPr>
          <a:xfrm>
            <a:off x="78050" y="973575"/>
            <a:ext cx="8992200" cy="3309000"/>
          </a:xfrm>
          <a:prstGeom prst="rect">
            <a:avLst/>
          </a:prstGeom>
        </p:spPr>
        <p:txBody>
          <a:bodyPr anchorCtr="0" anchor="t" bIns="91425" lIns="198000" spcFirstLastPara="1" rIns="91425" wrap="square" tIns="91425">
            <a:normAutofit/>
          </a:bodyPr>
          <a:lstStyle/>
          <a:p>
            <a:pPr indent="0" lvl="0" marL="0" rtl="0" algn="l">
              <a:lnSpc>
                <a:spcPct val="95000"/>
              </a:lnSpc>
              <a:spcBef>
                <a:spcPts val="0"/>
              </a:spcBef>
              <a:spcAft>
                <a:spcPts val="0"/>
              </a:spcAft>
              <a:buNone/>
            </a:pPr>
            <a:r>
              <a:rPr lang="it" sz="1600"/>
              <a:t>L’attenzione è una tecnica introdotta per affrontare i problemi di compressione di input grandi legati alle RNN, in cui si possono perdere parti importanti del testo.</a:t>
            </a:r>
            <a:endParaRPr sz="1600"/>
          </a:p>
          <a:p>
            <a:pPr indent="0" lvl="0" marL="0" rtl="0" algn="l">
              <a:lnSpc>
                <a:spcPct val="95000"/>
              </a:lnSpc>
              <a:spcBef>
                <a:spcPts val="1200"/>
              </a:spcBef>
              <a:spcAft>
                <a:spcPts val="0"/>
              </a:spcAft>
              <a:buNone/>
            </a:pPr>
            <a:r>
              <a:t/>
            </a:r>
            <a:endParaRPr sz="1600"/>
          </a:p>
          <a:p>
            <a:pPr indent="0" lvl="0" marL="0" rtl="0" algn="l">
              <a:lnSpc>
                <a:spcPct val="100000"/>
              </a:lnSpc>
              <a:spcBef>
                <a:spcPts val="1200"/>
              </a:spcBef>
              <a:spcAft>
                <a:spcPts val="0"/>
              </a:spcAft>
              <a:buNone/>
            </a:pPr>
            <a:r>
              <a:rPr lang="it" sz="1600"/>
              <a:t>È una tecnica che prova a simulare il comportamento umano, ovvero il fatto che ci si concentra su una piccola parte dell’input per volta, le cui parti sono correlate tra di loro.</a:t>
            </a:r>
            <a:endParaRPr sz="1100">
              <a:solidFill>
                <a:srgbClr val="000000"/>
              </a:solidFill>
              <a:latin typeface="Arial"/>
              <a:ea typeface="Arial"/>
              <a:cs typeface="Arial"/>
              <a:sym typeface="Arial"/>
            </a:endParaRPr>
          </a:p>
          <a:p>
            <a:pPr indent="0" lvl="0" marL="0" rtl="0" algn="l">
              <a:lnSpc>
                <a:spcPct val="95000"/>
              </a:lnSpc>
              <a:spcBef>
                <a:spcPts val="0"/>
              </a:spcBef>
              <a:spcAft>
                <a:spcPts val="0"/>
              </a:spcAft>
              <a:buNone/>
            </a:pPr>
            <a:r>
              <a:t/>
            </a:r>
            <a:endParaRPr sz="1600"/>
          </a:p>
          <a:p>
            <a:pPr indent="0" lvl="0" marL="0" rtl="0" algn="l">
              <a:lnSpc>
                <a:spcPct val="95000"/>
              </a:lnSpc>
              <a:spcBef>
                <a:spcPts val="1200"/>
              </a:spcBef>
              <a:spcAft>
                <a:spcPts val="0"/>
              </a:spcAft>
              <a:buNone/>
            </a:pPr>
            <a:r>
              <a:t/>
            </a:r>
            <a:endParaRPr sz="1600"/>
          </a:p>
          <a:p>
            <a:pPr indent="0" lvl="0" marL="0" rtl="0" algn="l">
              <a:lnSpc>
                <a:spcPct val="95000"/>
              </a:lnSpc>
              <a:spcBef>
                <a:spcPts val="1200"/>
              </a:spcBef>
              <a:spcAft>
                <a:spcPts val="1200"/>
              </a:spcAft>
              <a:buNone/>
            </a:pPr>
            <a:r>
              <a:t/>
            </a:r>
            <a:endParaRPr sz="1600"/>
          </a:p>
        </p:txBody>
      </p:sp>
      <p:sp>
        <p:nvSpPr>
          <p:cNvPr id="132" name="Google Shape;132;p23"/>
          <p:cNvSpPr txBox="1"/>
          <p:nvPr>
            <p:ph idx="1" type="body"/>
          </p:nvPr>
        </p:nvSpPr>
        <p:spPr>
          <a:xfrm>
            <a:off x="78050" y="4665250"/>
            <a:ext cx="8520600" cy="354900"/>
          </a:xfrm>
          <a:prstGeom prst="rect">
            <a:avLst/>
          </a:prstGeom>
        </p:spPr>
        <p:txBody>
          <a:bodyPr anchorCtr="0" anchor="t" bIns="91425" lIns="198000" spcFirstLastPara="1" rIns="91425" wrap="square" tIns="91425">
            <a:noAutofit/>
          </a:bodyPr>
          <a:lstStyle/>
          <a:p>
            <a:pPr indent="0" lvl="0" marL="444500" marR="444500" rtl="0" algn="ctr">
              <a:lnSpc>
                <a:spcPct val="95000"/>
              </a:lnSpc>
              <a:spcBef>
                <a:spcPts val="1500"/>
              </a:spcBef>
              <a:spcAft>
                <a:spcPts val="1900"/>
              </a:spcAft>
              <a:buNone/>
            </a:pPr>
            <a:r>
              <a:rPr i="1" lang="it" sz="1600">
                <a:solidFill>
                  <a:srgbClr val="666666"/>
                </a:solidFill>
                <a:highlight>
                  <a:srgbClr val="FFFFFF"/>
                </a:highlight>
                <a:latin typeface="Arial"/>
                <a:ea typeface="Arial"/>
                <a:cs typeface="Arial"/>
                <a:sym typeface="Arial"/>
              </a:rPr>
              <a:t>“</a:t>
            </a:r>
            <a:r>
              <a:rPr b="1" i="1" lang="it" sz="1600">
                <a:solidFill>
                  <a:srgbClr val="434343"/>
                </a:solidFill>
                <a:highlight>
                  <a:srgbClr val="FFFFFF"/>
                </a:highlight>
              </a:rPr>
              <a:t>Attention is all you need</a:t>
            </a:r>
            <a:r>
              <a:rPr b="1" i="1" lang="it" sz="1600">
                <a:solidFill>
                  <a:srgbClr val="434343"/>
                </a:solidFill>
                <a:highlight>
                  <a:srgbClr val="FFFFFF"/>
                </a:highlight>
                <a:latin typeface="Arial"/>
                <a:ea typeface="Arial"/>
                <a:cs typeface="Arial"/>
                <a:sym typeface="Arial"/>
              </a:rPr>
              <a:t>.</a:t>
            </a:r>
            <a:r>
              <a:rPr i="1" lang="it" sz="1600">
                <a:solidFill>
                  <a:srgbClr val="666666"/>
                </a:solidFill>
                <a:highlight>
                  <a:srgbClr val="FFFFFF"/>
                </a:highlight>
                <a:latin typeface="Arial"/>
                <a:ea typeface="Arial"/>
                <a:cs typeface="Arial"/>
                <a:sym typeface="Arial"/>
              </a:rPr>
              <a:t>”</a:t>
            </a:r>
            <a:endParaRPr i="1" sz="2100">
              <a:solidFill>
                <a:srgbClr val="666666"/>
              </a:solidFill>
            </a:endParaRPr>
          </a:p>
        </p:txBody>
      </p:sp>
      <p:pic>
        <p:nvPicPr>
          <p:cNvPr id="133" name="Google Shape;133;p23"/>
          <p:cNvPicPr preferRelativeResize="0"/>
          <p:nvPr/>
        </p:nvPicPr>
        <p:blipFill rotWithShape="1">
          <a:blip r:embed="rId3">
            <a:alphaModFix/>
          </a:blip>
          <a:srcRect b="30028" l="0" r="0" t="24781"/>
          <a:stretch/>
        </p:blipFill>
        <p:spPr>
          <a:xfrm>
            <a:off x="2224800" y="3346475"/>
            <a:ext cx="4227075" cy="1273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ATTENTION - Nella Teoria</a:t>
            </a:r>
            <a:endParaRPr sz="3755"/>
          </a:p>
          <a:p>
            <a:pPr indent="0" lvl="0" marL="0" rtl="0" algn="l">
              <a:spcBef>
                <a:spcPts val="0"/>
              </a:spcBef>
              <a:spcAft>
                <a:spcPts val="0"/>
              </a:spcAft>
              <a:buNone/>
            </a:pPr>
            <a:r>
              <a:t/>
            </a:r>
            <a:endParaRPr/>
          </a:p>
        </p:txBody>
      </p:sp>
      <p:sp>
        <p:nvSpPr>
          <p:cNvPr id="139" name="Google Shape;139;p24"/>
          <p:cNvSpPr txBox="1"/>
          <p:nvPr>
            <p:ph idx="1" type="body"/>
          </p:nvPr>
        </p:nvSpPr>
        <p:spPr>
          <a:xfrm>
            <a:off x="28700" y="942425"/>
            <a:ext cx="9115200" cy="1151400"/>
          </a:xfrm>
          <a:prstGeom prst="rect">
            <a:avLst/>
          </a:prstGeom>
        </p:spPr>
        <p:txBody>
          <a:bodyPr anchorCtr="0" anchor="t" bIns="91425" lIns="198000" spcFirstLastPara="1" rIns="91425" wrap="square" tIns="91425">
            <a:normAutofit/>
          </a:bodyPr>
          <a:lstStyle/>
          <a:p>
            <a:pPr indent="0" lvl="0" marL="0" marR="0" rtl="0" algn="l">
              <a:lnSpc>
                <a:spcPct val="95000"/>
              </a:lnSpc>
              <a:spcBef>
                <a:spcPts val="0"/>
              </a:spcBef>
              <a:spcAft>
                <a:spcPts val="1200"/>
              </a:spcAft>
              <a:buNone/>
            </a:pPr>
            <a:r>
              <a:rPr lang="it" sz="1600"/>
              <a:t>L</a:t>
            </a:r>
            <a:r>
              <a:rPr lang="it" sz="1600"/>
              <a:t>’attenzione viene implementata come un vettore</a:t>
            </a:r>
            <a:r>
              <a:rPr lang="it" sz="1600"/>
              <a:t>, chiamato context vector, </a:t>
            </a:r>
            <a:r>
              <a:rPr lang="it" sz="1600"/>
              <a:t>contenente valori normalizzati che si riferiscono all’importanza da dare a determinate parti dell’input a seconda dell’output che è stato generato al time step corrente.</a:t>
            </a:r>
            <a:endParaRPr sz="1600"/>
          </a:p>
        </p:txBody>
      </p:sp>
      <p:pic>
        <p:nvPicPr>
          <p:cNvPr id="140" name="Google Shape;140;p24"/>
          <p:cNvPicPr preferRelativeResize="0"/>
          <p:nvPr/>
        </p:nvPicPr>
        <p:blipFill>
          <a:blip r:embed="rId3">
            <a:alphaModFix/>
          </a:blip>
          <a:stretch>
            <a:fillRect/>
          </a:stretch>
        </p:blipFill>
        <p:spPr>
          <a:xfrm>
            <a:off x="1082838" y="2197100"/>
            <a:ext cx="6412328" cy="2713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ATTENTION</a:t>
            </a:r>
            <a:endParaRPr sz="3755"/>
          </a:p>
          <a:p>
            <a:pPr indent="0" lvl="0" marL="0" rtl="0" algn="l">
              <a:spcBef>
                <a:spcPts val="0"/>
              </a:spcBef>
              <a:spcAft>
                <a:spcPts val="0"/>
              </a:spcAft>
              <a:buNone/>
            </a:pPr>
            <a:r>
              <a:t/>
            </a:r>
            <a:endParaRPr/>
          </a:p>
        </p:txBody>
      </p:sp>
      <p:pic>
        <p:nvPicPr>
          <p:cNvPr id="146" name="Google Shape;146;p25"/>
          <p:cNvPicPr preferRelativeResize="0"/>
          <p:nvPr/>
        </p:nvPicPr>
        <p:blipFill rotWithShape="1">
          <a:blip r:embed="rId3">
            <a:alphaModFix/>
          </a:blip>
          <a:srcRect b="0" l="0" r="0" t="15796"/>
          <a:stretch/>
        </p:blipFill>
        <p:spPr>
          <a:xfrm>
            <a:off x="725612" y="2220675"/>
            <a:ext cx="7598373" cy="2922824"/>
          </a:xfrm>
          <a:prstGeom prst="rect">
            <a:avLst/>
          </a:prstGeom>
          <a:noFill/>
          <a:ln>
            <a:noFill/>
          </a:ln>
        </p:spPr>
      </p:pic>
      <p:sp>
        <p:nvSpPr>
          <p:cNvPr id="147" name="Google Shape;147;p25"/>
          <p:cNvSpPr txBox="1"/>
          <p:nvPr>
            <p:ph idx="1" type="body"/>
          </p:nvPr>
        </p:nvSpPr>
        <p:spPr>
          <a:xfrm>
            <a:off x="28700" y="669350"/>
            <a:ext cx="8992200" cy="3309000"/>
          </a:xfrm>
          <a:prstGeom prst="rect">
            <a:avLst/>
          </a:prstGeom>
        </p:spPr>
        <p:txBody>
          <a:bodyPr anchorCtr="0" anchor="t" bIns="180000" lIns="198000" spcFirstLastPara="1" rIns="91425" wrap="square" tIns="54000">
            <a:normAutofit/>
          </a:bodyPr>
          <a:lstStyle/>
          <a:p>
            <a:pPr indent="0" lvl="0" marL="0" rtl="0" algn="l">
              <a:lnSpc>
                <a:spcPct val="95000"/>
              </a:lnSpc>
              <a:spcBef>
                <a:spcPts val="0"/>
              </a:spcBef>
              <a:spcAft>
                <a:spcPts val="0"/>
              </a:spcAft>
              <a:buNone/>
            </a:pPr>
            <a:r>
              <a:rPr lang="it" sz="1600"/>
              <a:t>Normalmente gli word embedding vector non hanno valori che sono influenzati dal contesto della frase in cui compaiono.</a:t>
            </a:r>
            <a:endParaRPr sz="1600"/>
          </a:p>
          <a:p>
            <a:pPr indent="0" lvl="0" marL="0" rtl="0" algn="l">
              <a:lnSpc>
                <a:spcPct val="95000"/>
              </a:lnSpc>
              <a:spcBef>
                <a:spcPts val="1200"/>
              </a:spcBef>
              <a:spcAft>
                <a:spcPts val="0"/>
              </a:spcAft>
              <a:buNone/>
            </a:pPr>
            <a:r>
              <a:t/>
            </a:r>
            <a:endParaRPr sz="1600"/>
          </a:p>
          <a:p>
            <a:pPr indent="0" lvl="0" marL="0" rtl="0" algn="l">
              <a:lnSpc>
                <a:spcPct val="95000"/>
              </a:lnSpc>
              <a:spcBef>
                <a:spcPts val="1200"/>
              </a:spcBef>
              <a:spcAft>
                <a:spcPts val="1200"/>
              </a:spcAft>
              <a:buNone/>
            </a:pPr>
            <a:r>
              <a:rPr lang="it" sz="1600"/>
              <a:t>L’attention prova a incorporare il contesto nei valori di embedding.</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idx="1" type="body"/>
          </p:nvPr>
        </p:nvSpPr>
        <p:spPr>
          <a:xfrm>
            <a:off x="311700" y="961225"/>
            <a:ext cx="8520600" cy="4088100"/>
          </a:xfrm>
          <a:prstGeom prst="rect">
            <a:avLst/>
          </a:prstGeom>
        </p:spPr>
        <p:txBody>
          <a:bodyPr anchorCtr="0" anchor="t" bIns="91425" lIns="198000" spcFirstLastPara="1" rIns="91425" wrap="square" tIns="91425">
            <a:noAutofit/>
          </a:bodyPr>
          <a:lstStyle/>
          <a:p>
            <a:pPr indent="0" lvl="0" marL="0" marR="0" rtl="0" algn="l">
              <a:lnSpc>
                <a:spcPct val="95000"/>
              </a:lnSpc>
              <a:spcBef>
                <a:spcPts val="0"/>
              </a:spcBef>
              <a:spcAft>
                <a:spcPts val="0"/>
              </a:spcAft>
              <a:buNone/>
            </a:pPr>
            <a:r>
              <a:rPr lang="it" sz="1600"/>
              <a:t>Nella pratica l’attention è implementata utilizzando 3 componenti:</a:t>
            </a:r>
            <a:endParaRPr sz="1600"/>
          </a:p>
          <a:p>
            <a:pPr indent="-330200" lvl="0" marL="457200" marR="0" rtl="0" algn="l">
              <a:lnSpc>
                <a:spcPct val="95000"/>
              </a:lnSpc>
              <a:spcBef>
                <a:spcPts val="1200"/>
              </a:spcBef>
              <a:spcAft>
                <a:spcPts val="0"/>
              </a:spcAft>
              <a:buSzPts val="1600"/>
              <a:buChar char="●"/>
            </a:pPr>
            <a:r>
              <a:rPr lang="it" sz="1600"/>
              <a:t>Alignment Scores - per ogni hidden state </a:t>
            </a:r>
            <a:r>
              <a:rPr b="1" lang="it" sz="1600"/>
              <a:t>h</a:t>
            </a:r>
            <a:r>
              <a:rPr b="1" baseline="-25000" lang="it" sz="1600"/>
              <a:t>i</a:t>
            </a:r>
            <a:r>
              <a:rPr lang="it" sz="1600"/>
              <a:t>, e per ogni output già decodificato </a:t>
            </a:r>
            <a:r>
              <a:rPr b="1" lang="it" sz="1600"/>
              <a:t>s</a:t>
            </a:r>
            <a:r>
              <a:rPr b="1" baseline="-25000" lang="it" sz="1600"/>
              <a:t>t-1</a:t>
            </a:r>
            <a:r>
              <a:rPr lang="it" sz="1600"/>
              <a:t>, </a:t>
            </a:r>
            <a:r>
              <a:rPr lang="it" sz="1600"/>
              <a:t>indica quanto bene gli elementi della sequenza di input si allineano con l'output corrente nella posizione </a:t>
            </a:r>
            <a:r>
              <a:rPr b="1" lang="it" sz="1600"/>
              <a:t>t</a:t>
            </a:r>
            <a:r>
              <a:rPr lang="it" sz="1600"/>
              <a:t>. Formalmente si esprime con la funzione</a:t>
            </a:r>
            <a:endParaRPr sz="1600">
              <a:latin typeface="Times New Roman"/>
              <a:ea typeface="Times New Roman"/>
              <a:cs typeface="Times New Roman"/>
              <a:sym typeface="Times New Roman"/>
            </a:endParaRPr>
          </a:p>
          <a:p>
            <a:pPr indent="0" lvl="0" marL="0" marR="0" rtl="0" algn="l">
              <a:lnSpc>
                <a:spcPct val="95000"/>
              </a:lnSpc>
              <a:spcBef>
                <a:spcPts val="1200"/>
              </a:spcBef>
              <a:spcAft>
                <a:spcPts val="0"/>
              </a:spcAft>
              <a:buNone/>
            </a:pPr>
            <a:r>
              <a:rPr lang="it" sz="1600"/>
              <a:t>						</a:t>
            </a:r>
            <a:r>
              <a:rPr b="1" lang="it">
                <a:latin typeface="Times New Roman"/>
                <a:ea typeface="Times New Roman"/>
                <a:cs typeface="Times New Roman"/>
                <a:sym typeface="Times New Roman"/>
              </a:rPr>
              <a:t>e</a:t>
            </a:r>
            <a:r>
              <a:rPr baseline="-25000" lang="it">
                <a:latin typeface="Times New Roman"/>
                <a:ea typeface="Times New Roman"/>
                <a:cs typeface="Times New Roman"/>
                <a:sym typeface="Times New Roman"/>
              </a:rPr>
              <a:t>t,i</a:t>
            </a:r>
            <a:r>
              <a:rPr lang="it">
                <a:latin typeface="Times New Roman"/>
                <a:ea typeface="Times New Roman"/>
                <a:cs typeface="Times New Roman"/>
                <a:sym typeface="Times New Roman"/>
              </a:rPr>
              <a:t>= a ( s</a:t>
            </a:r>
            <a:r>
              <a:rPr baseline="-25000" lang="it">
                <a:latin typeface="Times New Roman"/>
                <a:ea typeface="Times New Roman"/>
                <a:cs typeface="Times New Roman"/>
                <a:sym typeface="Times New Roman"/>
              </a:rPr>
              <a:t>t-1 </a:t>
            </a:r>
            <a:r>
              <a:rPr lang="it">
                <a:latin typeface="Times New Roman"/>
                <a:ea typeface="Times New Roman"/>
                <a:cs typeface="Times New Roman"/>
                <a:sym typeface="Times New Roman"/>
              </a:rPr>
              <a:t>, h</a:t>
            </a:r>
            <a:r>
              <a:rPr baseline="-25000" lang="it">
                <a:latin typeface="Times New Roman"/>
                <a:ea typeface="Times New Roman"/>
                <a:cs typeface="Times New Roman"/>
                <a:sym typeface="Times New Roman"/>
              </a:rPr>
              <a:t>i </a:t>
            </a:r>
            <a:r>
              <a:rPr lang="it">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30200" lvl="0" marL="457200" marR="0" rtl="0" algn="l">
              <a:lnSpc>
                <a:spcPct val="95000"/>
              </a:lnSpc>
              <a:spcBef>
                <a:spcPts val="1200"/>
              </a:spcBef>
              <a:spcAft>
                <a:spcPts val="0"/>
              </a:spcAft>
              <a:buSzPts val="1600"/>
              <a:buChar char="●"/>
            </a:pPr>
            <a:r>
              <a:rPr lang="it" sz="1600"/>
              <a:t>Weights - applica la softmax all’Alignment Score per calcolare dei pesi la cui somma cumulata è 1. Formalmente</a:t>
            </a:r>
            <a:endParaRPr sz="1600"/>
          </a:p>
          <a:p>
            <a:pPr indent="0" lvl="0" marL="0" marR="0" rtl="0" algn="l">
              <a:lnSpc>
                <a:spcPct val="95000"/>
              </a:lnSpc>
              <a:spcBef>
                <a:spcPts val="1200"/>
              </a:spcBef>
              <a:spcAft>
                <a:spcPts val="0"/>
              </a:spcAft>
              <a:buNone/>
            </a:pPr>
            <a:r>
              <a:rPr lang="it" sz="1600"/>
              <a:t>						</a:t>
            </a:r>
            <a:r>
              <a:rPr lang="it">
                <a:latin typeface="Times New Roman"/>
                <a:ea typeface="Times New Roman"/>
                <a:cs typeface="Times New Roman"/>
                <a:sym typeface="Times New Roman"/>
              </a:rPr>
              <a:t>𝛂</a:t>
            </a:r>
            <a:r>
              <a:rPr baseline="-25000" lang="it">
                <a:latin typeface="Times New Roman"/>
                <a:ea typeface="Times New Roman"/>
                <a:cs typeface="Times New Roman"/>
                <a:sym typeface="Times New Roman"/>
              </a:rPr>
              <a:t>t,i</a:t>
            </a:r>
            <a:r>
              <a:rPr lang="it">
                <a:latin typeface="Times New Roman"/>
                <a:ea typeface="Times New Roman"/>
                <a:cs typeface="Times New Roman"/>
                <a:sym typeface="Times New Roman"/>
              </a:rPr>
              <a:t> = softmax(e</a:t>
            </a:r>
            <a:r>
              <a:rPr baseline="-25000" lang="it">
                <a:latin typeface="Times New Roman"/>
                <a:ea typeface="Times New Roman"/>
                <a:cs typeface="Times New Roman"/>
                <a:sym typeface="Times New Roman"/>
              </a:rPr>
              <a:t>t,i</a:t>
            </a:r>
            <a:r>
              <a:rPr lang="it">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30200" lvl="0" marL="457200" marR="0" rtl="0" algn="l">
              <a:lnSpc>
                <a:spcPct val="95000"/>
              </a:lnSpc>
              <a:spcBef>
                <a:spcPts val="1200"/>
              </a:spcBef>
              <a:spcAft>
                <a:spcPts val="0"/>
              </a:spcAft>
              <a:buSzPts val="1600"/>
              <a:buChar char="●"/>
            </a:pPr>
            <a:r>
              <a:rPr lang="it" sz="1600"/>
              <a:t>Context Vector - è </a:t>
            </a:r>
            <a:r>
              <a:rPr lang="it" sz="1600"/>
              <a:t>ciò</a:t>
            </a:r>
            <a:r>
              <a:rPr lang="it" sz="1600"/>
              <a:t> che viene dato in input al decoder ad ogni time step. È calcolato dalla somma pesata di tutti gli hidden state 𝚻, dell’encoder.</a:t>
            </a:r>
            <a:endParaRPr sz="1600"/>
          </a:p>
          <a:p>
            <a:pPr indent="0" lvl="0" marL="457200" marR="0" rtl="0" algn="l">
              <a:lnSpc>
                <a:spcPct val="95000"/>
              </a:lnSpc>
              <a:spcBef>
                <a:spcPts val="1200"/>
              </a:spcBef>
              <a:spcAft>
                <a:spcPts val="1200"/>
              </a:spcAft>
              <a:buNone/>
            </a:pPr>
            <a:r>
              <a:t/>
            </a:r>
            <a:endParaRPr sz="1600"/>
          </a:p>
        </p:txBody>
      </p:sp>
      <p:sp>
        <p:nvSpPr>
          <p:cNvPr id="153" name="Google Shape;153;p26"/>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ATTENTION - Nella Pratica</a:t>
            </a:r>
            <a:endParaRPr/>
          </a:p>
        </p:txBody>
      </p:sp>
      <p:pic>
        <p:nvPicPr>
          <p:cNvPr id="154" name="Google Shape;154;p26"/>
          <p:cNvPicPr preferRelativeResize="0"/>
          <p:nvPr/>
        </p:nvPicPr>
        <p:blipFill>
          <a:blip r:embed="rId3">
            <a:alphaModFix/>
          </a:blip>
          <a:stretch>
            <a:fillRect/>
          </a:stretch>
        </p:blipFill>
        <p:spPr>
          <a:xfrm>
            <a:off x="4628650" y="4384075"/>
            <a:ext cx="1667476" cy="723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3">
            <a:alphaModFix/>
          </a:blip>
          <a:srcRect b="5511" l="0" r="12846" t="-3234"/>
          <a:stretch/>
        </p:blipFill>
        <p:spPr>
          <a:xfrm>
            <a:off x="0" y="476275"/>
            <a:ext cx="4160075" cy="4667225"/>
          </a:xfrm>
          <a:prstGeom prst="rect">
            <a:avLst/>
          </a:prstGeom>
          <a:noFill/>
          <a:ln>
            <a:noFill/>
          </a:ln>
        </p:spPr>
      </p:pic>
      <p:sp>
        <p:nvSpPr>
          <p:cNvPr id="160" name="Google Shape;160;p27"/>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Scaled dot-product Self-Attention</a:t>
            </a:r>
            <a:endParaRPr/>
          </a:p>
        </p:txBody>
      </p:sp>
      <p:sp>
        <p:nvSpPr>
          <p:cNvPr id="161" name="Google Shape;161;p27"/>
          <p:cNvSpPr txBox="1"/>
          <p:nvPr>
            <p:ph idx="1" type="body"/>
          </p:nvPr>
        </p:nvSpPr>
        <p:spPr>
          <a:xfrm>
            <a:off x="3958775" y="839150"/>
            <a:ext cx="5185200" cy="4304400"/>
          </a:xfrm>
          <a:prstGeom prst="rect">
            <a:avLst/>
          </a:prstGeom>
        </p:spPr>
        <p:txBody>
          <a:bodyPr anchorCtr="0" anchor="t" bIns="91425" lIns="198000" spcFirstLastPara="1" rIns="91425" wrap="square" tIns="91425">
            <a:normAutofit fontScale="85000" lnSpcReduction="10000"/>
          </a:bodyPr>
          <a:lstStyle/>
          <a:p>
            <a:pPr indent="0" lvl="0" marL="0" marR="0" rtl="0" algn="l">
              <a:lnSpc>
                <a:spcPct val="95000"/>
              </a:lnSpc>
              <a:spcBef>
                <a:spcPts val="0"/>
              </a:spcBef>
              <a:spcAft>
                <a:spcPts val="0"/>
              </a:spcAft>
              <a:buNone/>
            </a:pPr>
            <a:r>
              <a:rPr lang="it" sz="1600"/>
              <a:t>La Scaled dot-product Self-Attention si basa sul prodotto scalare tra i word embeddings dell’input.</a:t>
            </a:r>
            <a:endParaRPr sz="1600"/>
          </a:p>
          <a:p>
            <a:pPr indent="0" lvl="0" marL="0" marR="0" rtl="0" algn="l">
              <a:lnSpc>
                <a:spcPct val="95000"/>
              </a:lnSpc>
              <a:spcBef>
                <a:spcPts val="1200"/>
              </a:spcBef>
              <a:spcAft>
                <a:spcPts val="0"/>
              </a:spcAft>
              <a:buNone/>
            </a:pPr>
            <a:r>
              <a:rPr lang="it" sz="1600"/>
              <a:t>Il prodotto scalare ritorna un valore che indica la somiglianza tra i due vettori moltiplicati. Possiamo utilizzare questo valore per capire quanto due word embeddings sono vicini nello spazio N-dimensionale nel quale sono rappresentati, questo ci fa capire che due embeddings vicini sono sicuramente correlati fra loro e perciò devono essere presi in considerazione entrambi allo stesso momento.</a:t>
            </a:r>
            <a:endParaRPr sz="1600"/>
          </a:p>
          <a:p>
            <a:pPr indent="0" lvl="0" marL="0" marR="0" rtl="0" algn="l">
              <a:lnSpc>
                <a:spcPct val="95000"/>
              </a:lnSpc>
              <a:spcBef>
                <a:spcPts val="1200"/>
              </a:spcBef>
              <a:spcAft>
                <a:spcPts val="0"/>
              </a:spcAft>
              <a:buNone/>
            </a:pPr>
            <a:r>
              <a:rPr lang="it" sz="1600"/>
              <a:t>Al risultato del prodotto scalare applicheremo la funzione softmax per normalizzare ed introdurre non linearità al calcolo.</a:t>
            </a:r>
            <a:endParaRPr sz="1600"/>
          </a:p>
          <a:p>
            <a:pPr indent="0" lvl="0" marL="0" marR="0" rtl="0" algn="l">
              <a:lnSpc>
                <a:spcPct val="95000"/>
              </a:lnSpc>
              <a:spcBef>
                <a:spcPts val="1200"/>
              </a:spcBef>
              <a:spcAft>
                <a:spcPts val="1200"/>
              </a:spcAft>
              <a:buNone/>
            </a:pPr>
            <a:r>
              <a:rPr lang="it" sz="1600"/>
              <a:t>Per finire andremo a fare una combinazione lineare tra il world embedding iniziale e la colonna corrispondente a quel word embedding nella matrice ottenuta in precedenza così da avere il valore dei Contextualized embeddings.</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Scaled dot-product Self-Attention</a:t>
            </a:r>
            <a:endParaRPr/>
          </a:p>
        </p:txBody>
      </p:sp>
      <p:pic>
        <p:nvPicPr>
          <p:cNvPr id="167" name="Google Shape;167;p28"/>
          <p:cNvPicPr preferRelativeResize="0"/>
          <p:nvPr/>
        </p:nvPicPr>
        <p:blipFill rotWithShape="1">
          <a:blip r:embed="rId3">
            <a:alphaModFix/>
          </a:blip>
          <a:srcRect b="0" l="1974" r="10283" t="0"/>
          <a:stretch/>
        </p:blipFill>
        <p:spPr>
          <a:xfrm>
            <a:off x="4740225" y="757025"/>
            <a:ext cx="4274849" cy="4338375"/>
          </a:xfrm>
          <a:prstGeom prst="rect">
            <a:avLst/>
          </a:prstGeom>
          <a:noFill/>
          <a:ln>
            <a:noFill/>
          </a:ln>
        </p:spPr>
      </p:pic>
      <p:sp>
        <p:nvSpPr>
          <p:cNvPr id="168" name="Google Shape;168;p28"/>
          <p:cNvSpPr txBox="1"/>
          <p:nvPr>
            <p:ph idx="1" type="body"/>
          </p:nvPr>
        </p:nvSpPr>
        <p:spPr>
          <a:xfrm>
            <a:off x="0" y="839150"/>
            <a:ext cx="5185200" cy="4304400"/>
          </a:xfrm>
          <a:prstGeom prst="rect">
            <a:avLst/>
          </a:prstGeom>
        </p:spPr>
        <p:txBody>
          <a:bodyPr anchorCtr="0" anchor="t" bIns="91425" lIns="198000" spcFirstLastPara="1" rIns="91425" wrap="square" tIns="91425">
            <a:normAutofit/>
          </a:bodyPr>
          <a:lstStyle/>
          <a:p>
            <a:pPr indent="0" lvl="0" marL="0" marR="0" rtl="0" algn="l">
              <a:lnSpc>
                <a:spcPct val="95000"/>
              </a:lnSpc>
              <a:spcBef>
                <a:spcPts val="0"/>
              </a:spcBef>
              <a:spcAft>
                <a:spcPts val="0"/>
              </a:spcAft>
              <a:buNone/>
            </a:pPr>
            <a:r>
              <a:rPr lang="it" sz="1600"/>
              <a:t>Una possibile ottimizzazione è quella di utilizzare differenti parti del vettore, la cui scelta verrà appresa dalla rete stessa durante il training.</a:t>
            </a:r>
            <a:r>
              <a:rPr lang="it" sz="1600"/>
              <a:t> </a:t>
            </a:r>
            <a:endParaRPr sz="1600"/>
          </a:p>
          <a:p>
            <a:pPr indent="0" lvl="0" marL="0" marR="0" rtl="0" algn="l">
              <a:lnSpc>
                <a:spcPct val="95000"/>
              </a:lnSpc>
              <a:spcBef>
                <a:spcPts val="1200"/>
              </a:spcBef>
              <a:spcAft>
                <a:spcPts val="0"/>
              </a:spcAft>
              <a:buNone/>
            </a:pPr>
            <a:r>
              <a:rPr lang="it" sz="1600"/>
              <a:t>Questo processo evidenzia solo determinate parti del vettore (posizione della parola, preposizioni, significato).</a:t>
            </a:r>
            <a:endParaRPr sz="1600"/>
          </a:p>
          <a:p>
            <a:pPr indent="0" lvl="0" marL="0" marR="0" rtl="0" algn="l">
              <a:lnSpc>
                <a:spcPct val="95000"/>
              </a:lnSpc>
              <a:spcBef>
                <a:spcPts val="1200"/>
              </a:spcBef>
              <a:spcAft>
                <a:spcPts val="0"/>
              </a:spcAft>
              <a:buNone/>
            </a:pPr>
            <a:r>
              <a:rPr lang="it" sz="1600"/>
              <a:t>Queste tre parti verranno chiamate:</a:t>
            </a:r>
            <a:endParaRPr sz="1600"/>
          </a:p>
          <a:p>
            <a:pPr indent="-330200" lvl="0" marL="457200" marR="0" rtl="0" algn="l">
              <a:lnSpc>
                <a:spcPct val="95000"/>
              </a:lnSpc>
              <a:spcBef>
                <a:spcPts val="1200"/>
              </a:spcBef>
              <a:spcAft>
                <a:spcPts val="0"/>
              </a:spcAft>
              <a:buSzPts val="1600"/>
              <a:buChar char="●"/>
            </a:pPr>
            <a:r>
              <a:rPr lang="it" sz="1600"/>
              <a:t>Queries</a:t>
            </a:r>
            <a:endParaRPr sz="1600"/>
          </a:p>
          <a:p>
            <a:pPr indent="-330200" lvl="0" marL="457200" marR="0" rtl="0" algn="l">
              <a:lnSpc>
                <a:spcPct val="95000"/>
              </a:lnSpc>
              <a:spcBef>
                <a:spcPts val="0"/>
              </a:spcBef>
              <a:spcAft>
                <a:spcPts val="0"/>
              </a:spcAft>
              <a:buSzPts val="1600"/>
              <a:buChar char="●"/>
            </a:pPr>
            <a:r>
              <a:rPr lang="it" sz="1600"/>
              <a:t>Keys</a:t>
            </a:r>
            <a:endParaRPr sz="1600"/>
          </a:p>
          <a:p>
            <a:pPr indent="-330200" lvl="0" marL="457200" marR="0" rtl="0" algn="l">
              <a:lnSpc>
                <a:spcPct val="95000"/>
              </a:lnSpc>
              <a:spcBef>
                <a:spcPts val="0"/>
              </a:spcBef>
              <a:spcAft>
                <a:spcPts val="0"/>
              </a:spcAft>
              <a:buSzPts val="1600"/>
              <a:buChar char="●"/>
            </a:pPr>
            <a:r>
              <a:rPr lang="it" sz="1600"/>
              <a:t>Values</a:t>
            </a:r>
            <a:endParaRPr sz="1600"/>
          </a:p>
          <a:p>
            <a:pPr indent="0" lvl="0" marL="0" marR="0" rtl="0" algn="l">
              <a:lnSpc>
                <a:spcPct val="95000"/>
              </a:lnSpc>
              <a:spcBef>
                <a:spcPts val="1200"/>
              </a:spcBef>
              <a:spcAft>
                <a:spcPts val="1200"/>
              </a:spcAft>
              <a:buNone/>
            </a:pPr>
            <a:r>
              <a:rPr lang="it" sz="1600"/>
              <a:t>Nell’esempio di Bert abbiamo che la loro lunghezza è prefissata a 64 entry.</a:t>
            </a:r>
            <a:endParaRPr sz="1600"/>
          </a:p>
        </p:txBody>
      </p:sp>
      <p:pic>
        <p:nvPicPr>
          <p:cNvPr id="169" name="Google Shape;169;p28"/>
          <p:cNvPicPr preferRelativeResize="0"/>
          <p:nvPr/>
        </p:nvPicPr>
        <p:blipFill>
          <a:blip r:embed="rId4">
            <a:alphaModFix/>
          </a:blip>
          <a:stretch>
            <a:fillRect/>
          </a:stretch>
        </p:blipFill>
        <p:spPr>
          <a:xfrm>
            <a:off x="5727463" y="2658749"/>
            <a:ext cx="1137170" cy="165969"/>
          </a:xfrm>
          <a:prstGeom prst="rect">
            <a:avLst/>
          </a:prstGeom>
          <a:noFill/>
          <a:ln>
            <a:noFill/>
          </a:ln>
        </p:spPr>
      </p:pic>
      <p:pic>
        <p:nvPicPr>
          <p:cNvPr id="170" name="Google Shape;170;p28"/>
          <p:cNvPicPr preferRelativeResize="0"/>
          <p:nvPr/>
        </p:nvPicPr>
        <p:blipFill>
          <a:blip r:embed="rId5">
            <a:alphaModFix/>
          </a:blip>
          <a:stretch>
            <a:fillRect/>
          </a:stretch>
        </p:blipFill>
        <p:spPr>
          <a:xfrm>
            <a:off x="6343151" y="1855300"/>
            <a:ext cx="703086" cy="4207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Multi Head Attention</a:t>
            </a:r>
            <a:endParaRPr/>
          </a:p>
        </p:txBody>
      </p:sp>
      <p:pic>
        <p:nvPicPr>
          <p:cNvPr id="176" name="Google Shape;176;p29"/>
          <p:cNvPicPr preferRelativeResize="0"/>
          <p:nvPr/>
        </p:nvPicPr>
        <p:blipFill rotWithShape="1">
          <a:blip r:embed="rId3">
            <a:alphaModFix/>
          </a:blip>
          <a:srcRect b="0" l="6847" r="10650" t="0"/>
          <a:stretch/>
        </p:blipFill>
        <p:spPr>
          <a:xfrm>
            <a:off x="5185200" y="614428"/>
            <a:ext cx="3872149" cy="4444497"/>
          </a:xfrm>
          <a:prstGeom prst="rect">
            <a:avLst/>
          </a:prstGeom>
          <a:noFill/>
          <a:ln>
            <a:noFill/>
          </a:ln>
        </p:spPr>
      </p:pic>
      <p:sp>
        <p:nvSpPr>
          <p:cNvPr id="177" name="Google Shape;177;p29"/>
          <p:cNvSpPr txBox="1"/>
          <p:nvPr>
            <p:ph idx="1" type="body"/>
          </p:nvPr>
        </p:nvSpPr>
        <p:spPr>
          <a:xfrm>
            <a:off x="0" y="839150"/>
            <a:ext cx="5185200" cy="4304400"/>
          </a:xfrm>
          <a:prstGeom prst="rect">
            <a:avLst/>
          </a:prstGeom>
        </p:spPr>
        <p:txBody>
          <a:bodyPr anchorCtr="0" anchor="t" bIns="91425" lIns="198000" spcFirstLastPara="1" rIns="91425" wrap="square" tIns="91425">
            <a:normAutofit lnSpcReduction="10000"/>
          </a:bodyPr>
          <a:lstStyle/>
          <a:p>
            <a:pPr indent="0" lvl="0" marL="0" marR="0" rtl="0" algn="l">
              <a:lnSpc>
                <a:spcPct val="95000"/>
              </a:lnSpc>
              <a:spcBef>
                <a:spcPts val="0"/>
              </a:spcBef>
              <a:spcAft>
                <a:spcPts val="0"/>
              </a:spcAft>
              <a:buNone/>
            </a:pPr>
            <a:r>
              <a:rPr lang="it" sz="1600"/>
              <a:t>Nel caso della Multi Head Attention possiamo ripetere l’applicazione della Self-Attention più volte.</a:t>
            </a:r>
            <a:endParaRPr sz="1600"/>
          </a:p>
          <a:p>
            <a:pPr indent="0" lvl="0" marL="0" marR="0" rtl="0" algn="l">
              <a:lnSpc>
                <a:spcPct val="95000"/>
              </a:lnSpc>
              <a:spcBef>
                <a:spcPts val="1200"/>
              </a:spcBef>
              <a:spcAft>
                <a:spcPts val="0"/>
              </a:spcAft>
              <a:buNone/>
            </a:pPr>
            <a:r>
              <a:rPr lang="it" sz="1600"/>
              <a:t>Questa idea è molto importante in quanto così potremo prendere in esame più parti dell’array di word embedding di input e cogliere differenti aspetti del linguaggio come ad esempio:</a:t>
            </a:r>
            <a:endParaRPr sz="1600"/>
          </a:p>
          <a:p>
            <a:pPr indent="-330200" lvl="0" marL="457200" marR="0" rtl="0" algn="l">
              <a:lnSpc>
                <a:spcPct val="95000"/>
              </a:lnSpc>
              <a:spcBef>
                <a:spcPts val="1200"/>
              </a:spcBef>
              <a:spcAft>
                <a:spcPts val="0"/>
              </a:spcAft>
              <a:buSzPts val="1600"/>
              <a:buChar char="●"/>
            </a:pPr>
            <a:r>
              <a:rPr lang="it" sz="1600"/>
              <a:t>Punteggiatura</a:t>
            </a:r>
            <a:endParaRPr sz="1600"/>
          </a:p>
          <a:p>
            <a:pPr indent="-330200" lvl="0" marL="457200" marR="0" rtl="0" algn="l">
              <a:lnSpc>
                <a:spcPct val="95000"/>
              </a:lnSpc>
              <a:spcBef>
                <a:spcPts val="0"/>
              </a:spcBef>
              <a:spcAft>
                <a:spcPts val="0"/>
              </a:spcAft>
              <a:buSzPts val="1600"/>
              <a:buChar char="●"/>
            </a:pPr>
            <a:r>
              <a:rPr lang="it" sz="1600"/>
              <a:t>Posizionamento nella frase</a:t>
            </a:r>
            <a:endParaRPr sz="1600"/>
          </a:p>
          <a:p>
            <a:pPr indent="-330200" lvl="0" marL="457200" marR="0" rtl="0" algn="l">
              <a:lnSpc>
                <a:spcPct val="95000"/>
              </a:lnSpc>
              <a:spcBef>
                <a:spcPts val="0"/>
              </a:spcBef>
              <a:spcAft>
                <a:spcPts val="0"/>
              </a:spcAft>
              <a:buSzPts val="1600"/>
              <a:buChar char="●"/>
            </a:pPr>
            <a:r>
              <a:rPr lang="it" sz="1600"/>
              <a:t>Preposizioni</a:t>
            </a:r>
            <a:endParaRPr sz="1600"/>
          </a:p>
          <a:p>
            <a:pPr indent="0" lvl="0" marL="0" marR="0" rtl="0" algn="l">
              <a:lnSpc>
                <a:spcPct val="95000"/>
              </a:lnSpc>
              <a:spcBef>
                <a:spcPts val="1200"/>
              </a:spcBef>
              <a:spcAft>
                <a:spcPts val="1200"/>
              </a:spcAft>
              <a:buNone/>
            </a:pPr>
            <a:r>
              <a:rPr lang="it" sz="1600"/>
              <a:t>Alla fine dell’applicazione della Multi Head Attention il modello andrà a concatenare i vari risultati nel context vector che verrà passato ai nodi successivi della rete.</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Multi Head Attention Bert Specifics</a:t>
            </a:r>
            <a:endParaRPr/>
          </a:p>
        </p:txBody>
      </p:sp>
      <p:pic>
        <p:nvPicPr>
          <p:cNvPr id="183" name="Google Shape;183;p30"/>
          <p:cNvPicPr preferRelativeResize="0"/>
          <p:nvPr/>
        </p:nvPicPr>
        <p:blipFill rotWithShape="1">
          <a:blip r:embed="rId3">
            <a:alphaModFix/>
          </a:blip>
          <a:srcRect b="0" l="10584" r="13543" t="0"/>
          <a:stretch/>
        </p:blipFill>
        <p:spPr>
          <a:xfrm>
            <a:off x="4600300" y="678354"/>
            <a:ext cx="4505599" cy="4420494"/>
          </a:xfrm>
          <a:prstGeom prst="rect">
            <a:avLst/>
          </a:prstGeom>
          <a:noFill/>
          <a:ln>
            <a:noFill/>
          </a:ln>
        </p:spPr>
      </p:pic>
      <p:sp>
        <p:nvSpPr>
          <p:cNvPr id="184" name="Google Shape;184;p30"/>
          <p:cNvSpPr txBox="1"/>
          <p:nvPr>
            <p:ph idx="1" type="body"/>
          </p:nvPr>
        </p:nvSpPr>
        <p:spPr>
          <a:xfrm>
            <a:off x="0" y="1938425"/>
            <a:ext cx="4957800" cy="2179800"/>
          </a:xfrm>
          <a:prstGeom prst="rect">
            <a:avLst/>
          </a:prstGeom>
        </p:spPr>
        <p:txBody>
          <a:bodyPr anchorCtr="0" anchor="t" bIns="91425" lIns="198000" spcFirstLastPara="1" rIns="91425" wrap="square" tIns="91425">
            <a:normAutofit/>
          </a:bodyPr>
          <a:lstStyle/>
          <a:p>
            <a:pPr indent="0" lvl="0" marL="0" marR="0" rtl="0" algn="l">
              <a:lnSpc>
                <a:spcPct val="95000"/>
              </a:lnSpc>
              <a:spcBef>
                <a:spcPts val="0"/>
              </a:spcBef>
              <a:spcAft>
                <a:spcPts val="1200"/>
              </a:spcAft>
              <a:buNone/>
            </a:pPr>
            <a:r>
              <a:rPr lang="it" sz="1600"/>
              <a:t>Nel caso specifico di BERT, il modello utilizza 12 testine differenti che vanno in totale a creare un context vector di 768 entry, esattamente grande quanto i word embeddings utilizzati per ogni parola presa in analisi.</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28700" y="381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3280"/>
              <a:t>B</a:t>
            </a:r>
            <a:r>
              <a:rPr b="0" lang="it" sz="3280"/>
              <a:t>idirectional</a:t>
            </a:r>
            <a:r>
              <a:rPr lang="it" sz="3280"/>
              <a:t> E</a:t>
            </a:r>
            <a:r>
              <a:rPr b="0" lang="it" sz="3280"/>
              <a:t>ncoder</a:t>
            </a:r>
            <a:r>
              <a:rPr lang="it" sz="3280"/>
              <a:t> R</a:t>
            </a:r>
            <a:r>
              <a:rPr b="0" lang="it" sz="3280"/>
              <a:t>epresentations</a:t>
            </a:r>
            <a:r>
              <a:rPr lang="it" sz="3280"/>
              <a:t> </a:t>
            </a:r>
            <a:r>
              <a:rPr b="0" lang="it" sz="3280"/>
              <a:t>from</a:t>
            </a:r>
            <a:r>
              <a:rPr lang="it" sz="3280"/>
              <a:t> T</a:t>
            </a:r>
            <a:r>
              <a:rPr b="0" lang="it" sz="3280"/>
              <a:t>ransformers</a:t>
            </a:r>
            <a:r>
              <a:rPr lang="it" sz="3280"/>
              <a:t>: BERT</a:t>
            </a:r>
            <a:endParaRPr sz="3280"/>
          </a:p>
        </p:txBody>
      </p:sp>
      <p:pic>
        <p:nvPicPr>
          <p:cNvPr id="190" name="Google Shape;190;p31"/>
          <p:cNvPicPr preferRelativeResize="0"/>
          <p:nvPr/>
        </p:nvPicPr>
        <p:blipFill rotWithShape="1">
          <a:blip r:embed="rId3">
            <a:alphaModFix/>
          </a:blip>
          <a:srcRect b="0" l="0" r="55285" t="0"/>
          <a:stretch/>
        </p:blipFill>
        <p:spPr>
          <a:xfrm>
            <a:off x="5494000" y="839150"/>
            <a:ext cx="3590527" cy="3999550"/>
          </a:xfrm>
          <a:prstGeom prst="rect">
            <a:avLst/>
          </a:prstGeom>
          <a:noFill/>
          <a:ln>
            <a:noFill/>
          </a:ln>
        </p:spPr>
      </p:pic>
      <p:sp>
        <p:nvSpPr>
          <p:cNvPr id="191" name="Google Shape;191;p31"/>
          <p:cNvSpPr txBox="1"/>
          <p:nvPr/>
        </p:nvSpPr>
        <p:spPr>
          <a:xfrm>
            <a:off x="35375" y="707500"/>
            <a:ext cx="52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92" name="Google Shape;192;p31"/>
          <p:cNvSpPr txBox="1"/>
          <p:nvPr/>
        </p:nvSpPr>
        <p:spPr>
          <a:xfrm>
            <a:off x="42450" y="799475"/>
            <a:ext cx="52851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solidFill>
                  <a:schemeClr val="dk2"/>
                </a:solidFill>
                <a:latin typeface="Source Code Pro"/>
                <a:ea typeface="Source Code Pro"/>
                <a:cs typeface="Source Code Pro"/>
                <a:sym typeface="Source Code Pro"/>
              </a:rPr>
              <a:t>L’intuizione dietro BERT è quella di voler creare </a:t>
            </a:r>
            <a:r>
              <a:rPr lang="it" sz="1600">
                <a:solidFill>
                  <a:schemeClr val="dk2"/>
                </a:solidFill>
                <a:latin typeface="Source Code Pro"/>
                <a:ea typeface="Source Code Pro"/>
                <a:cs typeface="Source Code Pro"/>
                <a:sym typeface="Source Code Pro"/>
              </a:rPr>
              <a:t>un'architettura</a:t>
            </a:r>
            <a:r>
              <a:rPr lang="it" sz="1600">
                <a:solidFill>
                  <a:schemeClr val="dk2"/>
                </a:solidFill>
                <a:latin typeface="Source Code Pro"/>
                <a:ea typeface="Source Code Pro"/>
                <a:cs typeface="Source Code Pro"/>
                <a:sym typeface="Source Code Pro"/>
              </a:rPr>
              <a:t> di NLP che non sia Task-Specific.</a:t>
            </a:r>
            <a:endParaRPr sz="16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t/>
            </a:r>
            <a:endParaRPr sz="1600">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it" sz="1600">
                <a:solidFill>
                  <a:schemeClr val="dk2"/>
                </a:solidFill>
                <a:latin typeface="Source Code Pro"/>
                <a:ea typeface="Source Code Pro"/>
                <a:cs typeface="Source Code Pro"/>
                <a:sym typeface="Source Code Pro"/>
              </a:rPr>
              <a:t>Questo obiettivo è stato realizzato da Jacob Devlin et al. i quali hanno </a:t>
            </a:r>
            <a:r>
              <a:rPr lang="it" sz="1600">
                <a:solidFill>
                  <a:schemeClr val="dk2"/>
                </a:solidFill>
                <a:latin typeface="Source Code Pro"/>
                <a:ea typeface="Source Code Pro"/>
                <a:cs typeface="Source Code Pro"/>
                <a:sym typeface="Source Code Pro"/>
              </a:rPr>
              <a:t>utilizzato</a:t>
            </a:r>
            <a:r>
              <a:rPr lang="it" sz="1600">
                <a:solidFill>
                  <a:schemeClr val="dk2"/>
                </a:solidFill>
                <a:latin typeface="Source Code Pro"/>
                <a:ea typeface="Source Code Pro"/>
                <a:cs typeface="Source Code Pro"/>
                <a:sym typeface="Source Code Pro"/>
              </a:rPr>
              <a:t> una componente di </a:t>
            </a:r>
            <a:r>
              <a:rPr lang="it" sz="1600">
                <a:solidFill>
                  <a:schemeClr val="dk2"/>
                </a:solidFill>
                <a:latin typeface="Source Code Pro"/>
                <a:ea typeface="Source Code Pro"/>
                <a:cs typeface="Source Code Pro"/>
                <a:sym typeface="Source Code Pro"/>
              </a:rPr>
              <a:t>pre training</a:t>
            </a:r>
            <a:r>
              <a:rPr lang="it" sz="1600">
                <a:solidFill>
                  <a:schemeClr val="dk2"/>
                </a:solidFill>
                <a:latin typeface="Source Code Pro"/>
                <a:ea typeface="Source Code Pro"/>
                <a:cs typeface="Source Code Pro"/>
                <a:sym typeface="Source Code Pro"/>
              </a:rPr>
              <a:t> di tipo uns</a:t>
            </a:r>
            <a:r>
              <a:rPr lang="it" sz="1600">
                <a:solidFill>
                  <a:schemeClr val="dk2"/>
                </a:solidFill>
                <a:latin typeface="Source Code Pro"/>
                <a:ea typeface="Source Code Pro"/>
                <a:cs typeface="Source Code Pro"/>
                <a:sym typeface="Source Code Pro"/>
              </a:rPr>
              <a:t>upervised</a:t>
            </a:r>
            <a:r>
              <a:rPr lang="it" sz="1600">
                <a:solidFill>
                  <a:schemeClr val="dk2"/>
                </a:solidFill>
                <a:latin typeface="Source Code Pro"/>
                <a:ea typeface="Source Code Pro"/>
                <a:cs typeface="Source Code Pro"/>
                <a:sym typeface="Source Code Pro"/>
              </a:rPr>
              <a:t> per fornire al modello molti contesti per apprendere delle rappresentazioni del linguaggio.</a:t>
            </a:r>
            <a:endParaRPr sz="1600">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sz="1600">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sz="1600">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it" sz="1600">
                <a:solidFill>
                  <a:schemeClr val="dk2"/>
                </a:solidFill>
                <a:latin typeface="Source Code Pro"/>
                <a:ea typeface="Source Code Pro"/>
                <a:cs typeface="Source Code Pro"/>
                <a:sym typeface="Source Code Pro"/>
              </a:rPr>
              <a:t>Inoltre la natura unsupervised di questa fase permette di sfruttare corpus enormemente più grandi di quelli usati dal transformer originale.</a:t>
            </a:r>
            <a:endParaRPr>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0" y="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Introduzione</a:t>
            </a:r>
            <a:endParaRPr/>
          </a:p>
        </p:txBody>
      </p:sp>
      <p:sp>
        <p:nvSpPr>
          <p:cNvPr id="64" name="Google Shape;64;p14"/>
          <p:cNvSpPr txBox="1"/>
          <p:nvPr>
            <p:ph idx="1" type="body"/>
          </p:nvPr>
        </p:nvSpPr>
        <p:spPr>
          <a:xfrm>
            <a:off x="0" y="801000"/>
            <a:ext cx="8520600" cy="3340200"/>
          </a:xfrm>
          <a:prstGeom prst="rect">
            <a:avLst/>
          </a:prstGeom>
        </p:spPr>
        <p:txBody>
          <a:bodyPr anchorCtr="0" anchor="t" bIns="91425" lIns="270000" spcFirstLastPara="1" rIns="91425" wrap="square" tIns="91425">
            <a:normAutofit/>
          </a:bodyPr>
          <a:lstStyle/>
          <a:p>
            <a:pPr indent="0" lvl="0" marL="0" rtl="0" algn="l">
              <a:spcBef>
                <a:spcPts val="0"/>
              </a:spcBef>
              <a:spcAft>
                <a:spcPts val="0"/>
              </a:spcAft>
              <a:buNone/>
            </a:pPr>
            <a:r>
              <a:rPr lang="it" sz="1600"/>
              <a:t>Prima dei transformer i metodi utilizzati per risolvere i problemi di NLP erano basati su RNN, che tuttavia possono presentare limitazioni:</a:t>
            </a:r>
            <a:endParaRPr sz="1600"/>
          </a:p>
          <a:p>
            <a:pPr indent="-330200" lvl="0" marL="457200" rtl="0" algn="l">
              <a:spcBef>
                <a:spcPts val="1200"/>
              </a:spcBef>
              <a:spcAft>
                <a:spcPts val="0"/>
              </a:spcAft>
              <a:buSzPts val="1600"/>
              <a:buChar char="●"/>
            </a:pPr>
            <a:r>
              <a:rPr lang="it" sz="1600"/>
              <a:t>Non gestiscono bene grandi quantità di testo, </a:t>
            </a:r>
            <a:r>
              <a:rPr lang="it" sz="1600"/>
              <a:t>poiché</a:t>
            </a:r>
            <a:r>
              <a:rPr lang="it" sz="1600"/>
              <a:t> si dimenticano quelle più vecchie</a:t>
            </a:r>
            <a:endParaRPr sz="1600"/>
          </a:p>
          <a:p>
            <a:pPr indent="-330200" lvl="0" marL="457200" rtl="0" algn="l">
              <a:spcBef>
                <a:spcPts val="0"/>
              </a:spcBef>
              <a:spcAft>
                <a:spcPts val="0"/>
              </a:spcAft>
              <a:buSzPts val="1600"/>
              <a:buChar char="●"/>
            </a:pPr>
            <a:r>
              <a:rPr lang="it" sz="1600"/>
              <a:t>Sono lente da allenare, a causa della loro natura sequenziale</a:t>
            </a:r>
            <a:endParaRPr sz="1600"/>
          </a:p>
          <a:p>
            <a:pPr indent="0" lvl="0" marL="0" rtl="0" algn="l">
              <a:spcBef>
                <a:spcPts val="1200"/>
              </a:spcBef>
              <a:spcAft>
                <a:spcPts val="1200"/>
              </a:spcAft>
              <a:buNone/>
            </a:pPr>
            <a:r>
              <a:t/>
            </a:r>
            <a:endParaRPr sz="1600"/>
          </a:p>
        </p:txBody>
      </p:sp>
      <p:pic>
        <p:nvPicPr>
          <p:cNvPr id="65" name="Google Shape;65;p14"/>
          <p:cNvPicPr preferRelativeResize="0"/>
          <p:nvPr/>
        </p:nvPicPr>
        <p:blipFill>
          <a:blip r:embed="rId3">
            <a:alphaModFix/>
          </a:blip>
          <a:stretch>
            <a:fillRect/>
          </a:stretch>
        </p:blipFill>
        <p:spPr>
          <a:xfrm>
            <a:off x="2622600" y="2855175"/>
            <a:ext cx="3275375" cy="2227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28700" y="381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3280"/>
              <a:t>Bert Tokenizer: WordPiece</a:t>
            </a:r>
            <a:endParaRPr sz="3280"/>
          </a:p>
        </p:txBody>
      </p:sp>
      <p:sp>
        <p:nvSpPr>
          <p:cNvPr id="198" name="Google Shape;198;p32"/>
          <p:cNvSpPr txBox="1"/>
          <p:nvPr/>
        </p:nvSpPr>
        <p:spPr>
          <a:xfrm>
            <a:off x="35375" y="707500"/>
            <a:ext cx="52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99" name="Google Shape;199;p32"/>
          <p:cNvSpPr txBox="1"/>
          <p:nvPr/>
        </p:nvSpPr>
        <p:spPr>
          <a:xfrm>
            <a:off x="42450" y="799475"/>
            <a:ext cx="90630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sz="1500">
                <a:solidFill>
                  <a:schemeClr val="dk2"/>
                </a:solidFill>
                <a:latin typeface="Source Code Pro"/>
                <a:ea typeface="Source Code Pro"/>
                <a:cs typeface="Source Code Pro"/>
                <a:sym typeface="Source Code Pro"/>
              </a:rPr>
              <a:t>Prima di prendere in input il testo BERT utilizza un tokenizer per </a:t>
            </a:r>
            <a:r>
              <a:rPr lang="it" sz="1500">
                <a:solidFill>
                  <a:schemeClr val="dk2"/>
                </a:solidFill>
                <a:latin typeface="Source Code Pro"/>
                <a:ea typeface="Source Code Pro"/>
                <a:cs typeface="Source Code Pro"/>
                <a:sym typeface="Source Code Pro"/>
              </a:rPr>
              <a:t>individuare</a:t>
            </a:r>
            <a:r>
              <a:rPr lang="it" sz="1500">
                <a:solidFill>
                  <a:schemeClr val="dk2"/>
                </a:solidFill>
                <a:latin typeface="Source Code Pro"/>
                <a:ea typeface="Source Code Pro"/>
                <a:cs typeface="Source Code Pro"/>
                <a:sym typeface="Source Code Pro"/>
              </a:rPr>
              <a:t> le parole e la punteggiatura: </a:t>
            </a:r>
            <a:r>
              <a:rPr b="1" lang="it" sz="1500">
                <a:solidFill>
                  <a:schemeClr val="dk2"/>
                </a:solidFill>
                <a:latin typeface="Source Code Pro"/>
                <a:ea typeface="Source Code Pro"/>
                <a:cs typeface="Source Code Pro"/>
                <a:sym typeface="Source Code Pro"/>
              </a:rPr>
              <a:t>WordPiece</a:t>
            </a:r>
            <a:r>
              <a:rPr lang="it" sz="1500">
                <a:solidFill>
                  <a:schemeClr val="dk2"/>
                </a:solidFill>
                <a:latin typeface="Source Code Pro"/>
                <a:ea typeface="Source Code Pro"/>
                <a:cs typeface="Source Code Pro"/>
                <a:sym typeface="Source Code Pro"/>
              </a:rPr>
              <a:t>.</a:t>
            </a:r>
            <a:endParaRPr sz="1500">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sz="1500">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it" sz="1500">
                <a:solidFill>
                  <a:schemeClr val="dk2"/>
                </a:solidFill>
                <a:latin typeface="Source Code Pro"/>
                <a:ea typeface="Source Code Pro"/>
                <a:cs typeface="Source Code Pro"/>
                <a:sym typeface="Source Code Pro"/>
              </a:rPr>
              <a:t>WordPiece permette anche di individuare suffissi e di ricondurre parole mai viste prima ad altre già viste dividendole in sillabe</a:t>
            </a:r>
            <a:endParaRPr sz="1500">
              <a:solidFill>
                <a:schemeClr val="dk2"/>
              </a:solidFill>
              <a:latin typeface="Source Code Pro"/>
              <a:ea typeface="Source Code Pro"/>
              <a:cs typeface="Source Code Pro"/>
              <a:sym typeface="Source Code Pro"/>
            </a:endParaRPr>
          </a:p>
        </p:txBody>
      </p:sp>
      <p:pic>
        <p:nvPicPr>
          <p:cNvPr id="200" name="Google Shape;200;p32"/>
          <p:cNvPicPr preferRelativeResize="0"/>
          <p:nvPr/>
        </p:nvPicPr>
        <p:blipFill rotWithShape="1">
          <a:blip r:embed="rId3">
            <a:alphaModFix/>
          </a:blip>
          <a:srcRect b="7227" l="0" r="0" t="0"/>
          <a:stretch/>
        </p:blipFill>
        <p:spPr>
          <a:xfrm>
            <a:off x="762450" y="2256925"/>
            <a:ext cx="7619100" cy="2815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28700" y="381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3280"/>
              <a:t>B</a:t>
            </a:r>
            <a:r>
              <a:rPr b="0" lang="it" sz="3280"/>
              <a:t>idirectional</a:t>
            </a:r>
            <a:r>
              <a:rPr lang="it" sz="3280"/>
              <a:t> E</a:t>
            </a:r>
            <a:r>
              <a:rPr b="0" lang="it" sz="3280"/>
              <a:t>ncoder</a:t>
            </a:r>
            <a:r>
              <a:rPr lang="it" sz="3280"/>
              <a:t> R</a:t>
            </a:r>
            <a:r>
              <a:rPr b="0" lang="it" sz="3280"/>
              <a:t>epresentations</a:t>
            </a:r>
            <a:r>
              <a:rPr lang="it" sz="3280"/>
              <a:t> </a:t>
            </a:r>
            <a:r>
              <a:rPr b="0" lang="it" sz="3280"/>
              <a:t>from</a:t>
            </a:r>
            <a:r>
              <a:rPr lang="it" sz="3280"/>
              <a:t> T</a:t>
            </a:r>
            <a:r>
              <a:rPr b="0" lang="it" sz="3280"/>
              <a:t>ransformers</a:t>
            </a:r>
            <a:r>
              <a:rPr lang="it" sz="3280"/>
              <a:t>: BERT</a:t>
            </a:r>
            <a:endParaRPr sz="3280"/>
          </a:p>
        </p:txBody>
      </p:sp>
      <p:sp>
        <p:nvSpPr>
          <p:cNvPr id="206" name="Google Shape;206;p33"/>
          <p:cNvSpPr txBox="1"/>
          <p:nvPr/>
        </p:nvSpPr>
        <p:spPr>
          <a:xfrm>
            <a:off x="35375" y="707500"/>
            <a:ext cx="52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07" name="Google Shape;207;p33"/>
          <p:cNvSpPr txBox="1"/>
          <p:nvPr/>
        </p:nvSpPr>
        <p:spPr>
          <a:xfrm>
            <a:off x="42450" y="799475"/>
            <a:ext cx="90630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a:solidFill>
                  <a:schemeClr val="dk2"/>
                </a:solidFill>
                <a:latin typeface="Source Code Pro"/>
                <a:ea typeface="Source Code Pro"/>
                <a:cs typeface="Source Code Pro"/>
                <a:sym typeface="Source Code Pro"/>
              </a:rPr>
              <a:t>Per accomodare un pre training che copre vari obiettivi, Jacob Devlin et al. hanno usato la WordPiece Tokenization e hanno anche introdotto dei token speciali:</a:t>
            </a:r>
            <a:br>
              <a:rPr lang="it">
                <a:solidFill>
                  <a:schemeClr val="dk2"/>
                </a:solidFill>
                <a:latin typeface="Source Code Pro"/>
                <a:ea typeface="Source Code Pro"/>
                <a:cs typeface="Source Code Pro"/>
                <a:sym typeface="Source Code Pro"/>
              </a:rPr>
            </a:br>
            <a:endParaRPr>
              <a:solidFill>
                <a:schemeClr val="dk2"/>
              </a:solidFill>
              <a:latin typeface="Source Code Pro"/>
              <a:ea typeface="Source Code Pro"/>
              <a:cs typeface="Source Code Pro"/>
              <a:sym typeface="Source Code Pro"/>
            </a:endParaRPr>
          </a:p>
          <a:p>
            <a:pPr indent="-317500" lvl="0" marL="457200" marR="0" rtl="0" algn="l">
              <a:lnSpc>
                <a:spcPct val="100000"/>
              </a:lnSpc>
              <a:spcBef>
                <a:spcPts val="0"/>
              </a:spcBef>
              <a:spcAft>
                <a:spcPts val="0"/>
              </a:spcAft>
              <a:buClr>
                <a:schemeClr val="dk2"/>
              </a:buClr>
              <a:buSzPts val="1400"/>
              <a:buFont typeface="Source Code Pro"/>
              <a:buChar char="●"/>
            </a:pPr>
            <a:r>
              <a:rPr lang="it">
                <a:solidFill>
                  <a:schemeClr val="dk2"/>
                </a:solidFill>
                <a:latin typeface="Source Code Pro"/>
                <a:ea typeface="Source Code Pro"/>
                <a:cs typeface="Source Code Pro"/>
                <a:sym typeface="Source Code Pro"/>
              </a:rPr>
              <a:t>[CLS] - Primo token di ogni sequenza di frasi, utilizzato per specificare il task di classificazione.</a:t>
            </a:r>
            <a:endParaRPr>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it">
                <a:solidFill>
                  <a:schemeClr val="dk2"/>
                </a:solidFill>
                <a:latin typeface="Source Code Pro"/>
                <a:ea typeface="Source Code Pro"/>
                <a:cs typeface="Source Code Pro"/>
                <a:sym typeface="Source Code Pro"/>
              </a:rPr>
              <a:t> </a:t>
            </a:r>
            <a:endParaRPr>
              <a:solidFill>
                <a:schemeClr val="dk2"/>
              </a:solidFill>
              <a:latin typeface="Source Code Pro"/>
              <a:ea typeface="Source Code Pro"/>
              <a:cs typeface="Source Code Pro"/>
              <a:sym typeface="Source Code Pro"/>
            </a:endParaRPr>
          </a:p>
          <a:p>
            <a:pPr indent="-317500" lvl="0" marL="457200" marR="0" rtl="0" algn="l">
              <a:lnSpc>
                <a:spcPct val="100000"/>
              </a:lnSpc>
              <a:spcBef>
                <a:spcPts val="0"/>
              </a:spcBef>
              <a:spcAft>
                <a:spcPts val="0"/>
              </a:spcAft>
              <a:buClr>
                <a:schemeClr val="dk2"/>
              </a:buClr>
              <a:buSzPts val="1400"/>
              <a:buFont typeface="Source Code Pro"/>
              <a:buChar char="●"/>
            </a:pPr>
            <a:r>
              <a:rPr lang="it">
                <a:solidFill>
                  <a:schemeClr val="dk2"/>
                </a:solidFill>
                <a:latin typeface="Source Code Pro"/>
                <a:ea typeface="Source Code Pro"/>
                <a:cs typeface="Source Code Pro"/>
                <a:sym typeface="Source Code Pro"/>
              </a:rPr>
              <a:t>[SEP] - Separa due frasi mettendole in relazione Domanda - Risposta è utilizzata su task multifrase.</a:t>
            </a:r>
            <a:endParaRPr>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a:p>
            <a:pPr indent="-317500" lvl="0" marL="457200" marR="0" rtl="0" algn="l">
              <a:lnSpc>
                <a:spcPct val="100000"/>
              </a:lnSpc>
              <a:spcBef>
                <a:spcPts val="0"/>
              </a:spcBef>
              <a:spcAft>
                <a:spcPts val="0"/>
              </a:spcAft>
              <a:buClr>
                <a:schemeClr val="dk2"/>
              </a:buClr>
              <a:buSzPts val="1400"/>
              <a:buFont typeface="Source Code Pro"/>
              <a:buChar char="●"/>
            </a:pPr>
            <a:r>
              <a:rPr lang="it">
                <a:solidFill>
                  <a:schemeClr val="dk2"/>
                </a:solidFill>
                <a:latin typeface="Source Code Pro"/>
                <a:ea typeface="Source Code Pro"/>
                <a:cs typeface="Source Code Pro"/>
                <a:sym typeface="Source Code Pro"/>
              </a:rPr>
              <a:t>[MASK] -  Token che permette di mascherare alcuni token di input, per la text prediction.</a:t>
            </a:r>
            <a:endParaRPr sz="1200">
              <a:latin typeface="Source Code Pro"/>
              <a:ea typeface="Source Code Pro"/>
              <a:cs typeface="Source Code Pro"/>
              <a:sym typeface="Source Code Pro"/>
            </a:endParaRPr>
          </a:p>
        </p:txBody>
      </p:sp>
      <p:pic>
        <p:nvPicPr>
          <p:cNvPr id="208" name="Google Shape;208;p33"/>
          <p:cNvPicPr preferRelativeResize="0"/>
          <p:nvPr/>
        </p:nvPicPr>
        <p:blipFill>
          <a:blip r:embed="rId3">
            <a:alphaModFix/>
          </a:blip>
          <a:stretch>
            <a:fillRect/>
          </a:stretch>
        </p:blipFill>
        <p:spPr>
          <a:xfrm>
            <a:off x="1616650" y="3222525"/>
            <a:ext cx="5910700" cy="19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28700" y="381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3280"/>
              <a:t>Perché</a:t>
            </a:r>
            <a:r>
              <a:rPr lang="it" sz="3280"/>
              <a:t> bidirectional?</a:t>
            </a:r>
            <a:endParaRPr sz="3280"/>
          </a:p>
        </p:txBody>
      </p:sp>
      <p:sp>
        <p:nvSpPr>
          <p:cNvPr id="214" name="Google Shape;214;p34"/>
          <p:cNvSpPr txBox="1"/>
          <p:nvPr/>
        </p:nvSpPr>
        <p:spPr>
          <a:xfrm>
            <a:off x="35375" y="707500"/>
            <a:ext cx="528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p:txBody>
      </p:sp>
      <p:sp>
        <p:nvSpPr>
          <p:cNvPr id="215" name="Google Shape;215;p34"/>
          <p:cNvSpPr txBox="1"/>
          <p:nvPr/>
        </p:nvSpPr>
        <p:spPr>
          <a:xfrm>
            <a:off x="42450" y="799475"/>
            <a:ext cx="90630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a:solidFill>
                  <a:schemeClr val="dk2"/>
                </a:solidFill>
                <a:latin typeface="Source Code Pro"/>
                <a:ea typeface="Source Code Pro"/>
                <a:cs typeface="Source Code Pro"/>
                <a:sym typeface="Source Code Pro"/>
              </a:rPr>
              <a:t>Differentemente dai Language Model classici, bert non ha un approccio “left-to-right” o “right-to-left” (in base a come viene letta la frase), ma per apprendere un task di text prediction sfrutta il meccanismo di self-attention combinato con una maschera che va a “nascondere” parti dell’input, che dovranno essere predette dal modello (nel paper chiamano questo approccio self-supervised).</a:t>
            </a:r>
            <a:endParaRPr>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it">
                <a:solidFill>
                  <a:schemeClr val="dk2"/>
                </a:solidFill>
                <a:latin typeface="Source Code Pro"/>
                <a:ea typeface="Source Code Pro"/>
                <a:cs typeface="Source Code Pro"/>
                <a:sym typeface="Source Code Pro"/>
              </a:rPr>
              <a:t>Il bidirectional dunque nasce dal fatto che l’attention non considera solo le parole che precedono quella che vogliamo predirre, ma considera tutte quelle che la circondano, donando alla classificazione questa bidirezionalità.</a:t>
            </a:r>
            <a:endParaRPr>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it">
                <a:solidFill>
                  <a:schemeClr val="dk2"/>
                </a:solidFill>
                <a:latin typeface="Source Code Pro"/>
                <a:ea typeface="Source Code Pro"/>
                <a:cs typeface="Source Code Pro"/>
                <a:sym typeface="Source Code Pro"/>
              </a:rPr>
              <a:t>Questa tecnica prende il nome di </a:t>
            </a:r>
            <a:r>
              <a:rPr b="1" lang="it">
                <a:solidFill>
                  <a:schemeClr val="dk2"/>
                </a:solidFill>
                <a:latin typeface="Source Code Pro"/>
                <a:ea typeface="Source Code Pro"/>
                <a:cs typeface="Source Code Pro"/>
                <a:sym typeface="Source Code Pro"/>
              </a:rPr>
              <a:t>B</a:t>
            </a:r>
            <a:r>
              <a:rPr b="1" lang="it">
                <a:solidFill>
                  <a:schemeClr val="dk2"/>
                </a:solidFill>
                <a:latin typeface="Source Code Pro"/>
                <a:ea typeface="Source Code Pro"/>
                <a:cs typeface="Source Code Pro"/>
                <a:sym typeface="Source Code Pro"/>
              </a:rPr>
              <a:t>i-directional cross attention</a:t>
            </a:r>
            <a:r>
              <a:rPr lang="it">
                <a:solidFill>
                  <a:schemeClr val="dk2"/>
                </a:solidFill>
                <a:latin typeface="Source Code Pro"/>
                <a:ea typeface="Source Code Pro"/>
                <a:cs typeface="Source Code Pro"/>
                <a:sym typeface="Source Code Pro"/>
              </a:rPr>
              <a:t>.</a:t>
            </a:r>
            <a:endParaRPr>
              <a:solidFill>
                <a:schemeClr val="dk2"/>
              </a:solidFill>
              <a:latin typeface="Source Code Pro"/>
              <a:ea typeface="Source Code Pro"/>
              <a:cs typeface="Source Code Pro"/>
              <a:sym typeface="Source Code Pro"/>
            </a:endParaRPr>
          </a:p>
        </p:txBody>
      </p:sp>
      <p:pic>
        <p:nvPicPr>
          <p:cNvPr id="216" name="Google Shape;216;p34"/>
          <p:cNvPicPr preferRelativeResize="0"/>
          <p:nvPr/>
        </p:nvPicPr>
        <p:blipFill>
          <a:blip r:embed="rId3">
            <a:alphaModFix/>
          </a:blip>
          <a:stretch>
            <a:fillRect/>
          </a:stretch>
        </p:blipFill>
        <p:spPr>
          <a:xfrm>
            <a:off x="7183025" y="3535675"/>
            <a:ext cx="1870300" cy="1514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28700" y="381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3280"/>
              <a:t>BERT Fine-Tuning</a:t>
            </a:r>
            <a:endParaRPr sz="3280"/>
          </a:p>
        </p:txBody>
      </p:sp>
      <p:sp>
        <p:nvSpPr>
          <p:cNvPr id="222" name="Google Shape;222;p35"/>
          <p:cNvSpPr txBox="1"/>
          <p:nvPr/>
        </p:nvSpPr>
        <p:spPr>
          <a:xfrm>
            <a:off x="35375" y="707500"/>
            <a:ext cx="528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p:txBody>
      </p:sp>
      <p:sp>
        <p:nvSpPr>
          <p:cNvPr id="223" name="Google Shape;223;p35"/>
          <p:cNvSpPr txBox="1"/>
          <p:nvPr/>
        </p:nvSpPr>
        <p:spPr>
          <a:xfrm>
            <a:off x="42450" y="799475"/>
            <a:ext cx="90630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a:solidFill>
                  <a:schemeClr val="dk2"/>
                </a:solidFill>
                <a:latin typeface="Source Code Pro"/>
                <a:ea typeface="Source Code Pro"/>
                <a:cs typeface="Source Code Pro"/>
                <a:sym typeface="Source Code Pro"/>
              </a:rPr>
              <a:t>Grazie al processo di </a:t>
            </a:r>
            <a:r>
              <a:rPr lang="it">
                <a:solidFill>
                  <a:schemeClr val="dk2"/>
                </a:solidFill>
                <a:latin typeface="Source Code Pro"/>
                <a:ea typeface="Source Code Pro"/>
                <a:cs typeface="Source Code Pro"/>
                <a:sym typeface="Source Code Pro"/>
              </a:rPr>
              <a:t>pre training,</a:t>
            </a:r>
            <a:r>
              <a:rPr lang="it">
                <a:solidFill>
                  <a:schemeClr val="dk2"/>
                </a:solidFill>
                <a:latin typeface="Source Code Pro"/>
                <a:ea typeface="Source Code Pro"/>
                <a:cs typeface="Source Code Pro"/>
                <a:sym typeface="Source Code Pro"/>
              </a:rPr>
              <a:t> per utilizzare BERT basta eseguire uno step di fine-tuning, aggiustando dunque i parametri del modello per i task che ci </a:t>
            </a:r>
            <a:r>
              <a:rPr lang="it">
                <a:solidFill>
                  <a:schemeClr val="dk2"/>
                </a:solidFill>
                <a:latin typeface="Source Code Pro"/>
                <a:ea typeface="Source Code Pro"/>
                <a:cs typeface="Source Code Pro"/>
                <a:sym typeface="Source Code Pro"/>
              </a:rPr>
              <a:t>interessano,</a:t>
            </a:r>
            <a:r>
              <a:rPr lang="it">
                <a:solidFill>
                  <a:schemeClr val="dk2"/>
                </a:solidFill>
                <a:latin typeface="Source Code Pro"/>
                <a:ea typeface="Source Code Pro"/>
                <a:cs typeface="Source Code Pro"/>
                <a:sym typeface="Source Code Pro"/>
              </a:rPr>
              <a:t> ma senza necessità di allenare nuovamente il tutto.</a:t>
            </a:r>
            <a:endParaRPr>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it">
                <a:solidFill>
                  <a:schemeClr val="dk2"/>
                </a:solidFill>
                <a:latin typeface="Source Code Pro"/>
                <a:ea typeface="Source Code Pro"/>
                <a:cs typeface="Source Code Pro"/>
                <a:sym typeface="Source Code Pro"/>
              </a:rPr>
              <a:t>Alcuni esempi di fine tuning sono:</a:t>
            </a:r>
            <a:endParaRPr>
              <a:solidFill>
                <a:schemeClr val="dk2"/>
              </a:solidFill>
              <a:latin typeface="Source Code Pro"/>
              <a:ea typeface="Source Code Pro"/>
              <a:cs typeface="Source Code Pro"/>
              <a:sym typeface="Source Code Pro"/>
            </a:endParaRPr>
          </a:p>
          <a:p>
            <a:pPr indent="-317500" lvl="0" marL="457200" marR="0" rtl="0" algn="l">
              <a:lnSpc>
                <a:spcPct val="100000"/>
              </a:lnSpc>
              <a:spcBef>
                <a:spcPts val="0"/>
              </a:spcBef>
              <a:spcAft>
                <a:spcPts val="0"/>
              </a:spcAft>
              <a:buClr>
                <a:schemeClr val="dk2"/>
              </a:buClr>
              <a:buSzPts val="1400"/>
              <a:buFont typeface="Source Code Pro"/>
              <a:buChar char="●"/>
            </a:pPr>
            <a:r>
              <a:rPr lang="it">
                <a:solidFill>
                  <a:schemeClr val="dk2"/>
                </a:solidFill>
                <a:latin typeface="Source Code Pro"/>
                <a:ea typeface="Source Code Pro"/>
                <a:cs typeface="Source Code Pro"/>
                <a:sym typeface="Source Code Pro"/>
              </a:rPr>
              <a:t>Per i task di classificazione, inseriamo la rappresentazione finale </a:t>
            </a:r>
            <a:r>
              <a:rPr b="1" lang="it">
                <a:solidFill>
                  <a:schemeClr val="dk2"/>
                </a:solidFill>
                <a:latin typeface="Source Code Pro"/>
                <a:ea typeface="Source Code Pro"/>
                <a:cs typeface="Source Code Pro"/>
                <a:sym typeface="Source Code Pro"/>
              </a:rPr>
              <a:t>[CLS]</a:t>
            </a:r>
            <a:r>
              <a:rPr lang="it">
                <a:solidFill>
                  <a:schemeClr val="dk2"/>
                </a:solidFill>
                <a:latin typeface="Source Code Pro"/>
                <a:ea typeface="Source Code Pro"/>
                <a:cs typeface="Source Code Pro"/>
                <a:sym typeface="Source Code Pro"/>
              </a:rPr>
              <a:t> all’output layer.</a:t>
            </a:r>
            <a:endParaRPr>
              <a:solidFill>
                <a:schemeClr val="dk2"/>
              </a:solidFill>
              <a:latin typeface="Source Code Pro"/>
              <a:ea typeface="Source Code Pro"/>
              <a:cs typeface="Source Code Pro"/>
              <a:sym typeface="Source Code Pro"/>
            </a:endParaRPr>
          </a:p>
          <a:p>
            <a:pPr indent="0" lvl="0" marL="457200" marR="0" rtl="0" algn="l">
              <a:lnSpc>
                <a:spcPct val="100000"/>
              </a:lnSpc>
              <a:spcBef>
                <a:spcPts val="0"/>
              </a:spcBef>
              <a:spcAft>
                <a:spcPts val="0"/>
              </a:spcAft>
              <a:buNone/>
            </a:pPr>
            <a:r>
              <a:t/>
            </a:r>
            <a:endParaRPr>
              <a:solidFill>
                <a:schemeClr val="dk2"/>
              </a:solidFill>
              <a:latin typeface="Source Code Pro"/>
              <a:ea typeface="Source Code Pro"/>
              <a:cs typeface="Source Code Pro"/>
              <a:sym typeface="Source Code Pro"/>
            </a:endParaRPr>
          </a:p>
          <a:p>
            <a:pPr indent="-317500" lvl="0" marL="457200" marR="0" rtl="0" algn="l">
              <a:lnSpc>
                <a:spcPct val="100000"/>
              </a:lnSpc>
              <a:spcBef>
                <a:spcPts val="0"/>
              </a:spcBef>
              <a:spcAft>
                <a:spcPts val="0"/>
              </a:spcAft>
              <a:buClr>
                <a:schemeClr val="dk2"/>
              </a:buClr>
              <a:buSzPts val="1400"/>
              <a:buFont typeface="Source Code Pro"/>
              <a:buChar char="●"/>
            </a:pPr>
            <a:r>
              <a:rPr lang="it">
                <a:solidFill>
                  <a:schemeClr val="dk2"/>
                </a:solidFill>
                <a:latin typeface="Source Code Pro"/>
                <a:ea typeface="Source Code Pro"/>
                <a:cs typeface="Source Code Pro"/>
                <a:sym typeface="Source Code Pro"/>
              </a:rPr>
              <a:t>Per le attività con più frasi, l’encoder può processare una coppia di testo concatenata (usando </a:t>
            </a:r>
            <a:r>
              <a:rPr b="1" lang="it">
                <a:solidFill>
                  <a:schemeClr val="dk2"/>
                </a:solidFill>
                <a:latin typeface="Source Code Pro"/>
                <a:ea typeface="Source Code Pro"/>
                <a:cs typeface="Source Code Pro"/>
                <a:sym typeface="Source Code Pro"/>
              </a:rPr>
              <a:t>[SEP]</a:t>
            </a:r>
            <a:r>
              <a:rPr lang="it">
                <a:solidFill>
                  <a:schemeClr val="dk2"/>
                </a:solidFill>
                <a:latin typeface="Source Code Pro"/>
                <a:ea typeface="Source Code Pro"/>
                <a:cs typeface="Source Code Pro"/>
                <a:sym typeface="Source Code Pro"/>
              </a:rPr>
              <a:t>) con la bi-directional cross attention tra due frasi. </a:t>
            </a:r>
            <a:endParaRPr>
              <a:solidFill>
                <a:schemeClr val="dk2"/>
              </a:solidFill>
              <a:latin typeface="Source Code Pro"/>
              <a:ea typeface="Source Code Pro"/>
              <a:cs typeface="Source Code Pro"/>
              <a:sym typeface="Source Code Pro"/>
            </a:endParaRPr>
          </a:p>
        </p:txBody>
      </p:sp>
      <p:pic>
        <p:nvPicPr>
          <p:cNvPr id="224" name="Google Shape;224;p35"/>
          <p:cNvPicPr preferRelativeResize="0"/>
          <p:nvPr/>
        </p:nvPicPr>
        <p:blipFill rotWithShape="1">
          <a:blip r:embed="rId3">
            <a:alphaModFix/>
          </a:blip>
          <a:srcRect b="16218" l="0" r="0" t="17203"/>
          <a:stretch/>
        </p:blipFill>
        <p:spPr>
          <a:xfrm>
            <a:off x="312013" y="3431350"/>
            <a:ext cx="7953976" cy="15798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Riferimenti</a:t>
            </a:r>
            <a:endParaRPr/>
          </a:p>
        </p:txBody>
      </p:sp>
      <p:sp>
        <p:nvSpPr>
          <p:cNvPr id="230" name="Google Shape;230;p36"/>
          <p:cNvSpPr txBox="1"/>
          <p:nvPr>
            <p:ph idx="1" type="body"/>
          </p:nvPr>
        </p:nvSpPr>
        <p:spPr>
          <a:xfrm>
            <a:off x="14400" y="747575"/>
            <a:ext cx="9115200" cy="399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Positional Encoding: </a:t>
            </a:r>
            <a:r>
              <a:rPr lang="it" u="sng">
                <a:solidFill>
                  <a:schemeClr val="hlink"/>
                </a:solidFill>
                <a:hlinkClick r:id="rId3"/>
              </a:rPr>
              <a:t>Articolo su positional encoding</a:t>
            </a:r>
            <a:endParaRPr/>
          </a:p>
          <a:p>
            <a:pPr indent="-342900" lvl="0" marL="457200" rtl="0" algn="l">
              <a:spcBef>
                <a:spcPts val="0"/>
              </a:spcBef>
              <a:spcAft>
                <a:spcPts val="0"/>
              </a:spcAft>
              <a:buSzPts val="1800"/>
              <a:buChar char="●"/>
            </a:pPr>
            <a:r>
              <a:rPr lang="it"/>
              <a:t>Attention: </a:t>
            </a:r>
            <a:r>
              <a:rPr lang="it" u="sng">
                <a:solidFill>
                  <a:schemeClr val="hlink"/>
                </a:solidFill>
                <a:hlinkClick r:id="rId4"/>
              </a:rPr>
              <a:t>Articolo su attention di base</a:t>
            </a:r>
            <a:endParaRPr/>
          </a:p>
          <a:p>
            <a:pPr indent="-342900" lvl="0" marL="457200" rtl="0" algn="l">
              <a:spcBef>
                <a:spcPts val="0"/>
              </a:spcBef>
              <a:spcAft>
                <a:spcPts val="0"/>
              </a:spcAft>
              <a:buSzPts val="1800"/>
              <a:buChar char="●"/>
            </a:pPr>
            <a:r>
              <a:rPr lang="it"/>
              <a:t>Self-attention : </a:t>
            </a:r>
            <a:r>
              <a:rPr lang="it" u="sng">
                <a:solidFill>
                  <a:schemeClr val="hlink"/>
                </a:solidFill>
                <a:hlinkClick r:id="rId5"/>
              </a:rPr>
              <a:t>How to get meaning from text with language model BERT | AI Explained</a:t>
            </a:r>
            <a:endParaRPr/>
          </a:p>
          <a:p>
            <a:pPr indent="-342900" lvl="0" marL="457200" rtl="0" algn="l">
              <a:spcBef>
                <a:spcPts val="0"/>
              </a:spcBef>
              <a:spcAft>
                <a:spcPts val="0"/>
              </a:spcAft>
              <a:buSzPts val="1800"/>
              <a:buChar char="●"/>
            </a:pPr>
            <a:r>
              <a:rPr lang="it"/>
              <a:t>Bert: </a:t>
            </a:r>
            <a:r>
              <a:rPr lang="it" u="sng">
                <a:solidFill>
                  <a:schemeClr val="hlink"/>
                </a:solidFill>
                <a:hlinkClick r:id="rId6"/>
              </a:rPr>
              <a:t>Articolo su BERT</a:t>
            </a:r>
            <a:endParaRPr/>
          </a:p>
          <a:p>
            <a:pPr indent="-342900" lvl="0" marL="457200" rtl="0" algn="l">
              <a:spcBef>
                <a:spcPts val="0"/>
              </a:spcBef>
              <a:spcAft>
                <a:spcPts val="0"/>
              </a:spcAft>
              <a:buSzPts val="1800"/>
              <a:buChar char="●"/>
            </a:pPr>
            <a:r>
              <a:rPr lang="it"/>
              <a:t>Paper Originale: </a:t>
            </a:r>
            <a:r>
              <a:rPr lang="it" u="sng">
                <a:solidFill>
                  <a:schemeClr val="hlink"/>
                </a:solidFill>
                <a:hlinkClick r:id="rId7"/>
              </a:rPr>
              <a:t>Attention is all you need</a:t>
            </a:r>
            <a:endParaRPr/>
          </a:p>
        </p:txBody>
      </p:sp>
      <p:pic>
        <p:nvPicPr>
          <p:cNvPr id="231" name="Google Shape;231;p36"/>
          <p:cNvPicPr preferRelativeResize="0"/>
          <p:nvPr/>
        </p:nvPicPr>
        <p:blipFill>
          <a:blip r:embed="rId8">
            <a:alphaModFix/>
          </a:blip>
          <a:stretch>
            <a:fillRect/>
          </a:stretch>
        </p:blipFill>
        <p:spPr>
          <a:xfrm>
            <a:off x="6134375" y="2861650"/>
            <a:ext cx="2924100" cy="2193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 cura delle Typing Monkeys🦧</a:t>
            </a:r>
            <a:endParaRPr/>
          </a:p>
        </p:txBody>
      </p:sp>
      <p:sp>
        <p:nvSpPr>
          <p:cNvPr id="237" name="Google Shape;237;p37"/>
          <p:cNvSpPr txBox="1"/>
          <p:nvPr>
            <p:ph idx="1" type="body"/>
          </p:nvPr>
        </p:nvSpPr>
        <p:spPr>
          <a:xfrm>
            <a:off x="311700" y="1774875"/>
            <a:ext cx="8520600" cy="110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sz="1600"/>
              <a:t>Tommaso Romani           Nicolò Posta              Nicolò Vescera</a:t>
            </a:r>
            <a:endParaRPr sz="1600"/>
          </a:p>
        </p:txBody>
      </p:sp>
      <p:pic>
        <p:nvPicPr>
          <p:cNvPr id="238" name="Google Shape;238;p37"/>
          <p:cNvPicPr preferRelativeResize="0"/>
          <p:nvPr/>
        </p:nvPicPr>
        <p:blipFill rotWithShape="1">
          <a:blip r:embed="rId3">
            <a:alphaModFix/>
          </a:blip>
          <a:srcRect b="7791" l="0" r="0" t="7791"/>
          <a:stretch/>
        </p:blipFill>
        <p:spPr>
          <a:xfrm>
            <a:off x="624075" y="2259763"/>
            <a:ext cx="1128900" cy="1029600"/>
          </a:xfrm>
          <a:prstGeom prst="ellipse">
            <a:avLst/>
          </a:prstGeom>
          <a:noFill/>
          <a:ln>
            <a:noFill/>
          </a:ln>
        </p:spPr>
      </p:pic>
      <p:sp>
        <p:nvSpPr>
          <p:cNvPr id="239" name="Google Shape;239;p37"/>
          <p:cNvSpPr/>
          <p:nvPr/>
        </p:nvSpPr>
        <p:spPr>
          <a:xfrm>
            <a:off x="624101" y="2220150"/>
            <a:ext cx="1128718" cy="1108839"/>
          </a:xfrm>
          <a:custGeom>
            <a:rect b="b" l="l" r="r" t="t"/>
            <a:pathLst>
              <a:path extrusionOk="0" h="132044" w="127323">
                <a:moveTo>
                  <a:pt x="51250" y="131933"/>
                </a:moveTo>
                <a:cubicBezTo>
                  <a:pt x="45151" y="132694"/>
                  <a:pt x="39358" y="128353"/>
                  <a:pt x="34088" y="125191"/>
                </a:cubicBezTo>
                <a:cubicBezTo>
                  <a:pt x="10010" y="110744"/>
                  <a:pt x="-4693" y="74964"/>
                  <a:pt x="1399" y="47553"/>
                </a:cubicBezTo>
                <a:cubicBezTo>
                  <a:pt x="8258" y="16694"/>
                  <a:pt x="53733" y="-6290"/>
                  <a:pt x="84349" y="1583"/>
                </a:cubicBezTo>
                <a:cubicBezTo>
                  <a:pt x="94923" y="4302"/>
                  <a:pt x="105176" y="10827"/>
                  <a:pt x="111726" y="19562"/>
                </a:cubicBezTo>
                <a:cubicBezTo>
                  <a:pt x="127056" y="40006"/>
                  <a:pt x="132387" y="72338"/>
                  <a:pt x="121737" y="95566"/>
                </a:cubicBezTo>
                <a:cubicBezTo>
                  <a:pt x="110807" y="119404"/>
                  <a:pt x="76831" y="134871"/>
                  <a:pt x="51046" y="130094"/>
                </a:cubicBezTo>
                <a:cubicBezTo>
                  <a:pt x="46107" y="129179"/>
                  <a:pt x="40092" y="129560"/>
                  <a:pt x="36540" y="126008"/>
                </a:cubicBezTo>
              </a:path>
            </a:pathLst>
          </a:custGeom>
          <a:noFill/>
          <a:ln cap="flat" cmpd="sng" w="19050">
            <a:solidFill>
              <a:srgbClr val="FFD966"/>
            </a:solidFill>
            <a:prstDash val="solid"/>
            <a:round/>
            <a:headEnd len="med" w="med" type="none"/>
            <a:tailEnd len="med" w="med" type="none"/>
          </a:ln>
        </p:spPr>
      </p:sp>
      <p:pic>
        <p:nvPicPr>
          <p:cNvPr id="240" name="Google Shape;240;p37"/>
          <p:cNvPicPr preferRelativeResize="0"/>
          <p:nvPr/>
        </p:nvPicPr>
        <p:blipFill rotWithShape="1">
          <a:blip r:embed="rId4">
            <a:alphaModFix/>
          </a:blip>
          <a:srcRect b="7670" l="0" r="0" t="7670"/>
          <a:stretch/>
        </p:blipFill>
        <p:spPr>
          <a:xfrm>
            <a:off x="3659225" y="2259763"/>
            <a:ext cx="1128900" cy="1029600"/>
          </a:xfrm>
          <a:prstGeom prst="ellipse">
            <a:avLst/>
          </a:prstGeom>
          <a:noFill/>
          <a:ln>
            <a:noFill/>
          </a:ln>
        </p:spPr>
      </p:pic>
      <p:sp>
        <p:nvSpPr>
          <p:cNvPr id="241" name="Google Shape;241;p37"/>
          <p:cNvSpPr/>
          <p:nvPr/>
        </p:nvSpPr>
        <p:spPr>
          <a:xfrm>
            <a:off x="3659251" y="2220150"/>
            <a:ext cx="1128718" cy="1108839"/>
          </a:xfrm>
          <a:custGeom>
            <a:rect b="b" l="l" r="r" t="t"/>
            <a:pathLst>
              <a:path extrusionOk="0" h="132044" w="127323">
                <a:moveTo>
                  <a:pt x="51250" y="131933"/>
                </a:moveTo>
                <a:cubicBezTo>
                  <a:pt x="45151" y="132694"/>
                  <a:pt x="39358" y="128353"/>
                  <a:pt x="34088" y="125191"/>
                </a:cubicBezTo>
                <a:cubicBezTo>
                  <a:pt x="10010" y="110744"/>
                  <a:pt x="-4693" y="74964"/>
                  <a:pt x="1399" y="47553"/>
                </a:cubicBezTo>
                <a:cubicBezTo>
                  <a:pt x="8258" y="16694"/>
                  <a:pt x="53733" y="-6290"/>
                  <a:pt x="84349" y="1583"/>
                </a:cubicBezTo>
                <a:cubicBezTo>
                  <a:pt x="94923" y="4302"/>
                  <a:pt x="105176" y="10827"/>
                  <a:pt x="111726" y="19562"/>
                </a:cubicBezTo>
                <a:cubicBezTo>
                  <a:pt x="127056" y="40006"/>
                  <a:pt x="132387" y="72338"/>
                  <a:pt x="121737" y="95566"/>
                </a:cubicBezTo>
                <a:cubicBezTo>
                  <a:pt x="110807" y="119404"/>
                  <a:pt x="76831" y="134871"/>
                  <a:pt x="51046" y="130094"/>
                </a:cubicBezTo>
                <a:cubicBezTo>
                  <a:pt x="46107" y="129179"/>
                  <a:pt x="40092" y="129560"/>
                  <a:pt x="36540" y="126008"/>
                </a:cubicBezTo>
              </a:path>
            </a:pathLst>
          </a:custGeom>
          <a:noFill/>
          <a:ln cap="flat" cmpd="sng" w="19050">
            <a:solidFill>
              <a:srgbClr val="674EA7"/>
            </a:solidFill>
            <a:prstDash val="solid"/>
            <a:round/>
            <a:headEnd len="med" w="med" type="none"/>
            <a:tailEnd len="med" w="med" type="none"/>
          </a:ln>
        </p:spPr>
      </p:sp>
      <p:pic>
        <p:nvPicPr>
          <p:cNvPr id="242" name="Google Shape;242;p37"/>
          <p:cNvPicPr preferRelativeResize="0"/>
          <p:nvPr/>
        </p:nvPicPr>
        <p:blipFill rotWithShape="1">
          <a:blip r:embed="rId5">
            <a:alphaModFix/>
          </a:blip>
          <a:srcRect b="10661" l="0" r="0" t="10653"/>
          <a:stretch/>
        </p:blipFill>
        <p:spPr>
          <a:xfrm>
            <a:off x="6821725" y="2299388"/>
            <a:ext cx="1128900" cy="1029600"/>
          </a:xfrm>
          <a:prstGeom prst="ellipse">
            <a:avLst/>
          </a:prstGeom>
          <a:noFill/>
          <a:ln>
            <a:noFill/>
          </a:ln>
        </p:spPr>
      </p:pic>
      <p:sp>
        <p:nvSpPr>
          <p:cNvPr id="243" name="Google Shape;243;p37"/>
          <p:cNvSpPr/>
          <p:nvPr/>
        </p:nvSpPr>
        <p:spPr>
          <a:xfrm>
            <a:off x="6821751" y="2259775"/>
            <a:ext cx="1128718" cy="1108839"/>
          </a:xfrm>
          <a:custGeom>
            <a:rect b="b" l="l" r="r" t="t"/>
            <a:pathLst>
              <a:path extrusionOk="0" h="132044" w="127323">
                <a:moveTo>
                  <a:pt x="51250" y="131933"/>
                </a:moveTo>
                <a:cubicBezTo>
                  <a:pt x="45151" y="132694"/>
                  <a:pt x="39358" y="128353"/>
                  <a:pt x="34088" y="125191"/>
                </a:cubicBezTo>
                <a:cubicBezTo>
                  <a:pt x="10010" y="110744"/>
                  <a:pt x="-4693" y="74964"/>
                  <a:pt x="1399" y="47553"/>
                </a:cubicBezTo>
                <a:cubicBezTo>
                  <a:pt x="8258" y="16694"/>
                  <a:pt x="53733" y="-6290"/>
                  <a:pt x="84349" y="1583"/>
                </a:cubicBezTo>
                <a:cubicBezTo>
                  <a:pt x="94923" y="4302"/>
                  <a:pt x="105176" y="10827"/>
                  <a:pt x="111726" y="19562"/>
                </a:cubicBezTo>
                <a:cubicBezTo>
                  <a:pt x="127056" y="40006"/>
                  <a:pt x="132387" y="72338"/>
                  <a:pt x="121737" y="95566"/>
                </a:cubicBezTo>
                <a:cubicBezTo>
                  <a:pt x="110807" y="119404"/>
                  <a:pt x="76831" y="134871"/>
                  <a:pt x="51046" y="130094"/>
                </a:cubicBezTo>
                <a:cubicBezTo>
                  <a:pt x="46107" y="129179"/>
                  <a:pt x="40092" y="129560"/>
                  <a:pt x="36540" y="126008"/>
                </a:cubicBezTo>
              </a:path>
            </a:pathLst>
          </a:custGeom>
          <a:noFill/>
          <a:ln cap="flat" cmpd="sng" w="19050">
            <a:solidFill>
              <a:srgbClr val="3C78D8"/>
            </a:solidFill>
            <a:prstDash val="solid"/>
            <a:round/>
            <a:headEnd len="med" w="med" type="none"/>
            <a:tailEnd len="med" w="med" type="none"/>
          </a:ln>
        </p:spPr>
      </p:sp>
      <p:pic>
        <p:nvPicPr>
          <p:cNvPr id="244" name="Google Shape;244;p37"/>
          <p:cNvPicPr preferRelativeResize="0"/>
          <p:nvPr/>
        </p:nvPicPr>
        <p:blipFill>
          <a:blip r:embed="rId6">
            <a:alphaModFix/>
          </a:blip>
          <a:stretch>
            <a:fillRect/>
          </a:stretch>
        </p:blipFill>
        <p:spPr>
          <a:xfrm>
            <a:off x="8132575" y="51800"/>
            <a:ext cx="959476" cy="959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0" y="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Cosa è un transformer?</a:t>
            </a:r>
            <a:endParaRPr/>
          </a:p>
        </p:txBody>
      </p:sp>
      <p:sp>
        <p:nvSpPr>
          <p:cNvPr id="71" name="Google Shape;71;p15"/>
          <p:cNvSpPr txBox="1"/>
          <p:nvPr>
            <p:ph idx="1" type="body"/>
          </p:nvPr>
        </p:nvSpPr>
        <p:spPr>
          <a:xfrm>
            <a:off x="0" y="733425"/>
            <a:ext cx="4980900" cy="3186000"/>
          </a:xfrm>
          <a:prstGeom prst="rect">
            <a:avLst/>
          </a:prstGeom>
        </p:spPr>
        <p:txBody>
          <a:bodyPr anchorCtr="0" anchor="t" bIns="91425" lIns="91425" spcFirstLastPara="1" rIns="91425" wrap="square" tIns="91425">
            <a:noAutofit/>
          </a:bodyPr>
          <a:lstStyle/>
          <a:p>
            <a:pPr indent="0" lvl="0" marL="0" marR="0" rtl="0" algn="l">
              <a:lnSpc>
                <a:spcPct val="105000"/>
              </a:lnSpc>
              <a:spcBef>
                <a:spcPts val="0"/>
              </a:spcBef>
              <a:spcAft>
                <a:spcPts val="0"/>
              </a:spcAft>
              <a:buSzPts val="358"/>
              <a:buNone/>
            </a:pPr>
            <a:r>
              <a:rPr lang="it" sz="1320"/>
              <a:t>I transformers, come appena detto, sono un tipo di architettura specificamente sviluppate per poter essere allenate in parallelo, permettendo quindi  l'utilizzo di un dataset di grandissime dimensioni durante la fase di training, si parla di 40+ Terabyte di testo.</a:t>
            </a:r>
            <a:endParaRPr sz="1320"/>
          </a:p>
          <a:p>
            <a:pPr indent="0" lvl="0" marL="0" marR="0" rtl="0" algn="l">
              <a:lnSpc>
                <a:spcPct val="105000"/>
              </a:lnSpc>
              <a:spcBef>
                <a:spcPts val="1200"/>
              </a:spcBef>
              <a:spcAft>
                <a:spcPts val="0"/>
              </a:spcAft>
              <a:buSzPts val="358"/>
              <a:buNone/>
            </a:pPr>
            <a:r>
              <a:t/>
            </a:r>
            <a:endParaRPr sz="1320"/>
          </a:p>
          <a:p>
            <a:pPr indent="0" lvl="0" marL="0" marR="0" rtl="0" algn="l">
              <a:lnSpc>
                <a:spcPct val="105000"/>
              </a:lnSpc>
              <a:spcBef>
                <a:spcPts val="1200"/>
              </a:spcBef>
              <a:spcAft>
                <a:spcPts val="0"/>
              </a:spcAft>
              <a:buSzPts val="358"/>
              <a:buNone/>
            </a:pPr>
            <a:r>
              <a:t/>
            </a:r>
            <a:endParaRPr sz="1320"/>
          </a:p>
          <a:p>
            <a:pPr indent="0" lvl="0" marL="0" marR="0" rtl="0" algn="l">
              <a:lnSpc>
                <a:spcPct val="105000"/>
              </a:lnSpc>
              <a:spcBef>
                <a:spcPts val="1200"/>
              </a:spcBef>
              <a:spcAft>
                <a:spcPts val="1200"/>
              </a:spcAft>
              <a:buSzPts val="358"/>
              <a:buNone/>
            </a:pPr>
            <a:r>
              <a:rPr lang="it" sz="1320"/>
              <a:t>Questo, in contrapposizione alle RNN, ha permesso di allenare modelli come BERT che hanno centinaia di milioni di parametri.</a:t>
            </a:r>
            <a:endParaRPr sz="1320"/>
          </a:p>
        </p:txBody>
      </p:sp>
      <p:pic>
        <p:nvPicPr>
          <p:cNvPr id="72" name="Google Shape;72;p15"/>
          <p:cNvPicPr preferRelativeResize="0"/>
          <p:nvPr/>
        </p:nvPicPr>
        <p:blipFill>
          <a:blip r:embed="rId3">
            <a:alphaModFix/>
          </a:blip>
          <a:stretch>
            <a:fillRect/>
          </a:stretch>
        </p:blipFill>
        <p:spPr>
          <a:xfrm>
            <a:off x="5882750" y="1337225"/>
            <a:ext cx="2637850" cy="1978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Come Funziona Un Transformer</a:t>
            </a:r>
            <a:endParaRPr/>
          </a:p>
        </p:txBody>
      </p:sp>
      <p:sp>
        <p:nvSpPr>
          <p:cNvPr id="78" name="Google Shape;78;p16"/>
          <p:cNvSpPr txBox="1"/>
          <p:nvPr>
            <p:ph idx="1" type="body"/>
          </p:nvPr>
        </p:nvSpPr>
        <p:spPr>
          <a:xfrm>
            <a:off x="28700" y="973575"/>
            <a:ext cx="8520600" cy="3340200"/>
          </a:xfrm>
          <a:prstGeom prst="rect">
            <a:avLst/>
          </a:prstGeom>
        </p:spPr>
        <p:txBody>
          <a:bodyPr anchorCtr="0" anchor="t" bIns="91425" lIns="198000" spcFirstLastPara="1" rIns="91425" wrap="square" tIns="91425">
            <a:normAutofit/>
          </a:bodyPr>
          <a:lstStyle/>
          <a:p>
            <a:pPr indent="0" lvl="0" marL="0" rtl="0" algn="l">
              <a:spcBef>
                <a:spcPts val="0"/>
              </a:spcBef>
              <a:spcAft>
                <a:spcPts val="0"/>
              </a:spcAft>
              <a:buNone/>
            </a:pPr>
            <a:r>
              <a:rPr lang="it" sz="1600"/>
              <a:t>Il funzionamento di un transformer si basa su 3 concetti chiave che lo differenziano dalle RNN:</a:t>
            </a:r>
            <a:endParaRPr sz="1600"/>
          </a:p>
          <a:p>
            <a:pPr indent="-330200" lvl="0" marL="457200" rtl="0" algn="l">
              <a:spcBef>
                <a:spcPts val="1200"/>
              </a:spcBef>
              <a:spcAft>
                <a:spcPts val="0"/>
              </a:spcAft>
              <a:buSzPts val="1600"/>
              <a:buChar char="●"/>
            </a:pPr>
            <a:r>
              <a:rPr lang="it" sz="1600"/>
              <a:t>Positional Encoding</a:t>
            </a:r>
            <a:endParaRPr sz="1600"/>
          </a:p>
          <a:p>
            <a:pPr indent="-330200" lvl="0" marL="457200" rtl="0" algn="l">
              <a:spcBef>
                <a:spcPts val="0"/>
              </a:spcBef>
              <a:spcAft>
                <a:spcPts val="0"/>
              </a:spcAft>
              <a:buSzPts val="1600"/>
              <a:buChar char="●"/>
            </a:pPr>
            <a:r>
              <a:rPr lang="it" sz="1600"/>
              <a:t>Attention</a:t>
            </a:r>
            <a:endParaRPr sz="1600"/>
          </a:p>
          <a:p>
            <a:pPr indent="-330200" lvl="0" marL="457200" rtl="0" algn="l">
              <a:spcBef>
                <a:spcPts val="0"/>
              </a:spcBef>
              <a:spcAft>
                <a:spcPts val="0"/>
              </a:spcAft>
              <a:buSzPts val="1600"/>
              <a:buChar char="●"/>
            </a:pPr>
            <a:r>
              <a:rPr lang="it" sz="1600"/>
              <a:t>Self-Attention</a:t>
            </a:r>
            <a:endParaRPr sz="1600"/>
          </a:p>
        </p:txBody>
      </p:sp>
      <p:pic>
        <p:nvPicPr>
          <p:cNvPr id="79" name="Google Shape;79;p16"/>
          <p:cNvPicPr preferRelativeResize="0"/>
          <p:nvPr/>
        </p:nvPicPr>
        <p:blipFill>
          <a:blip r:embed="rId3">
            <a:alphaModFix/>
          </a:blip>
          <a:stretch>
            <a:fillRect/>
          </a:stretch>
        </p:blipFill>
        <p:spPr>
          <a:xfrm>
            <a:off x="4110550" y="1485250"/>
            <a:ext cx="3636468" cy="3340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Positional encoding</a:t>
            </a:r>
            <a:endParaRPr/>
          </a:p>
          <a:p>
            <a:pPr indent="0" lvl="0" marL="0" rtl="0" algn="l">
              <a:spcBef>
                <a:spcPts val="0"/>
              </a:spcBef>
              <a:spcAft>
                <a:spcPts val="0"/>
              </a:spcAft>
              <a:buNone/>
            </a:pPr>
            <a:r>
              <a:t/>
            </a:r>
            <a:endParaRPr/>
          </a:p>
        </p:txBody>
      </p:sp>
      <p:sp>
        <p:nvSpPr>
          <p:cNvPr id="85" name="Google Shape;85;p17"/>
          <p:cNvSpPr txBox="1"/>
          <p:nvPr>
            <p:ph idx="1" type="body"/>
          </p:nvPr>
        </p:nvSpPr>
        <p:spPr>
          <a:xfrm>
            <a:off x="28700" y="973575"/>
            <a:ext cx="8520600" cy="2174700"/>
          </a:xfrm>
          <a:prstGeom prst="rect">
            <a:avLst/>
          </a:prstGeom>
        </p:spPr>
        <p:txBody>
          <a:bodyPr anchorCtr="0" anchor="t" bIns="91425" lIns="198000" spcFirstLastPara="1" rIns="91425" wrap="square" tIns="91425">
            <a:normAutofit lnSpcReduction="20000"/>
          </a:bodyPr>
          <a:lstStyle/>
          <a:p>
            <a:pPr indent="0" lvl="0" marL="0" marR="0" rtl="0" algn="l">
              <a:lnSpc>
                <a:spcPct val="95000"/>
              </a:lnSpc>
              <a:spcBef>
                <a:spcPts val="0"/>
              </a:spcBef>
              <a:spcAft>
                <a:spcPts val="0"/>
              </a:spcAft>
              <a:buNone/>
            </a:pPr>
            <a:r>
              <a:rPr lang="it" sz="1600"/>
              <a:t>Il positional encoding Permette di risolvere il problema della sequenzialità delle RNN accorpando ad ogni parola un indice posizionale.</a:t>
            </a:r>
            <a:endParaRPr sz="1600"/>
          </a:p>
          <a:p>
            <a:pPr indent="0" lvl="0" marL="0" marR="0" rtl="0" algn="l">
              <a:lnSpc>
                <a:spcPct val="95000"/>
              </a:lnSpc>
              <a:spcBef>
                <a:spcPts val="1200"/>
              </a:spcBef>
              <a:spcAft>
                <a:spcPts val="0"/>
              </a:spcAft>
              <a:buNone/>
            </a:pPr>
            <a:r>
              <a:t/>
            </a:r>
            <a:endParaRPr sz="1600"/>
          </a:p>
          <a:p>
            <a:pPr indent="0" lvl="0" marL="0" marR="0" rtl="0" algn="l">
              <a:lnSpc>
                <a:spcPct val="95000"/>
              </a:lnSpc>
              <a:spcBef>
                <a:spcPts val="1200"/>
              </a:spcBef>
              <a:spcAft>
                <a:spcPts val="0"/>
              </a:spcAft>
              <a:buNone/>
            </a:pPr>
            <a:r>
              <a:rPr lang="it" sz="1600"/>
              <a:t>Questo indice verrà utilizzato durante la fase di training per tenere conto dell’ordine in cui si presentano le parole, e allo stesso tempo permettendo di parallelizzare l’allenamento.</a:t>
            </a:r>
            <a:endParaRPr sz="1600"/>
          </a:p>
          <a:p>
            <a:pPr indent="0" lvl="0" marL="0" marR="0" rtl="0" algn="l">
              <a:lnSpc>
                <a:spcPct val="95000"/>
              </a:lnSpc>
              <a:spcBef>
                <a:spcPts val="1200"/>
              </a:spcBef>
              <a:spcAft>
                <a:spcPts val="1200"/>
              </a:spcAft>
              <a:buNone/>
            </a:pPr>
            <a:r>
              <a:t/>
            </a:r>
            <a:endParaRPr sz="1600"/>
          </a:p>
        </p:txBody>
      </p:sp>
      <p:sp>
        <p:nvSpPr>
          <p:cNvPr id="86" name="Google Shape;86;p17"/>
          <p:cNvSpPr txBox="1"/>
          <p:nvPr>
            <p:ph idx="1" type="body"/>
          </p:nvPr>
        </p:nvSpPr>
        <p:spPr>
          <a:xfrm>
            <a:off x="311700" y="3397025"/>
            <a:ext cx="8520600" cy="1654500"/>
          </a:xfrm>
          <a:prstGeom prst="rect">
            <a:avLst/>
          </a:prstGeom>
        </p:spPr>
        <p:txBody>
          <a:bodyPr anchorCtr="0" anchor="t" bIns="91425" lIns="198000" spcFirstLastPara="1" rIns="91425" wrap="square" tIns="91425">
            <a:noAutofit/>
          </a:bodyPr>
          <a:lstStyle/>
          <a:p>
            <a:pPr indent="0" lvl="0" marL="444500" marR="444500" rtl="0" algn="ctr">
              <a:lnSpc>
                <a:spcPct val="95000"/>
              </a:lnSpc>
              <a:spcBef>
                <a:spcPts val="1500"/>
              </a:spcBef>
              <a:spcAft>
                <a:spcPts val="0"/>
              </a:spcAft>
              <a:buNone/>
            </a:pPr>
            <a:r>
              <a:rPr i="1" lang="it" sz="1300">
                <a:solidFill>
                  <a:srgbClr val="666666"/>
                </a:solidFill>
                <a:highlight>
                  <a:srgbClr val="FFFFFF"/>
                </a:highlight>
                <a:latin typeface="Arial"/>
                <a:ea typeface="Arial"/>
                <a:cs typeface="Arial"/>
                <a:sym typeface="Arial"/>
              </a:rPr>
              <a:t>“</a:t>
            </a:r>
            <a:r>
              <a:rPr b="1" i="1" lang="it" sz="1300">
                <a:solidFill>
                  <a:srgbClr val="434343"/>
                </a:solidFill>
                <a:highlight>
                  <a:srgbClr val="FFFFFF"/>
                </a:highlight>
              </a:rPr>
              <a:t>Since our model contains no recurrence and no convolution, in order for the model to make use of the order of the sequence, we must inject some information about the relative or absolute position of the tokens in the sequence</a:t>
            </a:r>
            <a:r>
              <a:rPr b="1" i="1" lang="it" sz="1300">
                <a:solidFill>
                  <a:srgbClr val="434343"/>
                </a:solidFill>
                <a:highlight>
                  <a:srgbClr val="FFFFFF"/>
                </a:highlight>
                <a:latin typeface="Arial"/>
                <a:ea typeface="Arial"/>
                <a:cs typeface="Arial"/>
                <a:sym typeface="Arial"/>
              </a:rPr>
              <a:t>.</a:t>
            </a:r>
            <a:r>
              <a:rPr i="1" lang="it" sz="1300">
                <a:solidFill>
                  <a:srgbClr val="666666"/>
                </a:solidFill>
                <a:highlight>
                  <a:srgbClr val="FFFFFF"/>
                </a:highlight>
                <a:latin typeface="Arial"/>
                <a:ea typeface="Arial"/>
                <a:cs typeface="Arial"/>
                <a:sym typeface="Arial"/>
              </a:rPr>
              <a:t>”</a:t>
            </a:r>
            <a:endParaRPr i="1" sz="1300">
              <a:solidFill>
                <a:srgbClr val="666666"/>
              </a:solidFill>
              <a:highlight>
                <a:srgbClr val="FFFFFF"/>
              </a:highlight>
              <a:latin typeface="Arial"/>
              <a:ea typeface="Arial"/>
              <a:cs typeface="Arial"/>
              <a:sym typeface="Arial"/>
            </a:endParaRPr>
          </a:p>
          <a:p>
            <a:pPr indent="0" lvl="0" marL="342900" marR="342900" rtl="0" algn="ctr">
              <a:lnSpc>
                <a:spcPct val="95000"/>
              </a:lnSpc>
              <a:spcBef>
                <a:spcPts val="1900"/>
              </a:spcBef>
              <a:spcAft>
                <a:spcPts val="0"/>
              </a:spcAft>
              <a:buNone/>
            </a:pPr>
            <a:r>
              <a:rPr lang="it" sz="1200"/>
              <a:t>Estratto dal paper “Attention is all you need”, che ha introdotto per primo i Transformer.</a:t>
            </a:r>
            <a:endParaRPr sz="700">
              <a:solidFill>
                <a:srgbClr val="000000"/>
              </a:solidFill>
              <a:highlight>
                <a:srgbClr val="FFFFFF"/>
              </a:highlight>
            </a:endParaRPr>
          </a:p>
          <a:p>
            <a:pPr indent="0" lvl="0" marL="0" marR="0" rtl="0" algn="ctr">
              <a:lnSpc>
                <a:spcPct val="75000"/>
              </a:lnSpc>
              <a:spcBef>
                <a:spcPts val="1900"/>
              </a:spcBef>
              <a:spcAft>
                <a:spcPts val="1200"/>
              </a:spcAft>
              <a:buNone/>
            </a:pPr>
            <a:r>
              <a:t/>
            </a:r>
            <a:endParaRPr i="1">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Positional encoding - Nel dettaglio</a:t>
            </a:r>
            <a:endParaRPr/>
          </a:p>
          <a:p>
            <a:pPr indent="0" lvl="0" marL="0" rtl="0" algn="l">
              <a:spcBef>
                <a:spcPts val="0"/>
              </a:spcBef>
              <a:spcAft>
                <a:spcPts val="0"/>
              </a:spcAft>
              <a:buNone/>
            </a:pPr>
            <a:r>
              <a:t/>
            </a:r>
            <a:endParaRPr/>
          </a:p>
        </p:txBody>
      </p:sp>
      <p:pic>
        <p:nvPicPr>
          <p:cNvPr id="92" name="Google Shape;92;p18"/>
          <p:cNvPicPr preferRelativeResize="0"/>
          <p:nvPr/>
        </p:nvPicPr>
        <p:blipFill>
          <a:blip r:embed="rId3">
            <a:alphaModFix/>
          </a:blip>
          <a:stretch>
            <a:fillRect/>
          </a:stretch>
        </p:blipFill>
        <p:spPr>
          <a:xfrm>
            <a:off x="146550" y="2486450"/>
            <a:ext cx="4310674" cy="2317000"/>
          </a:xfrm>
          <a:prstGeom prst="rect">
            <a:avLst/>
          </a:prstGeom>
          <a:noFill/>
          <a:ln>
            <a:noFill/>
          </a:ln>
        </p:spPr>
      </p:pic>
      <p:sp>
        <p:nvSpPr>
          <p:cNvPr id="93" name="Google Shape;93;p18"/>
          <p:cNvSpPr txBox="1"/>
          <p:nvPr/>
        </p:nvSpPr>
        <p:spPr>
          <a:xfrm>
            <a:off x="146550" y="1113400"/>
            <a:ext cx="8850900" cy="11430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lang="it" sz="1500">
                <a:solidFill>
                  <a:schemeClr val="dk2"/>
                </a:solidFill>
                <a:latin typeface="Source Code Pro"/>
                <a:ea typeface="Source Code Pro"/>
                <a:cs typeface="Source Code Pro"/>
                <a:sym typeface="Source Code Pro"/>
              </a:rPr>
              <a:t>Nella pratica il positional encoding è rappresentato da un vettore di interi che andrà a sommarsi con la rappresentazione vettorizzata della parola, può essere visualizzata come una traslazione nello spazio multidimensionale.</a:t>
            </a:r>
            <a:endParaRPr sz="1300"/>
          </a:p>
        </p:txBody>
      </p:sp>
      <p:pic>
        <p:nvPicPr>
          <p:cNvPr id="94" name="Google Shape;94;p18"/>
          <p:cNvPicPr preferRelativeResize="0"/>
          <p:nvPr/>
        </p:nvPicPr>
        <p:blipFill>
          <a:blip r:embed="rId4">
            <a:alphaModFix/>
          </a:blip>
          <a:stretch>
            <a:fillRect/>
          </a:stretch>
        </p:blipFill>
        <p:spPr>
          <a:xfrm>
            <a:off x="3799025" y="2608801"/>
            <a:ext cx="4750274" cy="207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Positional encoding - </a:t>
            </a:r>
            <a:r>
              <a:rPr lang="it"/>
              <a:t>Perché</a:t>
            </a:r>
            <a:r>
              <a:rPr lang="it"/>
              <a:t> si somma?</a:t>
            </a:r>
            <a:endParaRPr/>
          </a:p>
          <a:p>
            <a:pPr indent="0" lvl="0" marL="0" rtl="0" algn="l">
              <a:spcBef>
                <a:spcPts val="0"/>
              </a:spcBef>
              <a:spcAft>
                <a:spcPts val="0"/>
              </a:spcAft>
              <a:buNone/>
            </a:pPr>
            <a:r>
              <a:t/>
            </a:r>
            <a:endParaRPr/>
          </a:p>
        </p:txBody>
      </p:sp>
      <p:sp>
        <p:nvSpPr>
          <p:cNvPr id="100" name="Google Shape;100;p19"/>
          <p:cNvSpPr txBox="1"/>
          <p:nvPr>
            <p:ph idx="1" type="body"/>
          </p:nvPr>
        </p:nvSpPr>
        <p:spPr>
          <a:xfrm>
            <a:off x="28700" y="1018800"/>
            <a:ext cx="9115200" cy="4124700"/>
          </a:xfrm>
          <a:prstGeom prst="rect">
            <a:avLst/>
          </a:prstGeom>
        </p:spPr>
        <p:txBody>
          <a:bodyPr anchorCtr="0" anchor="t" bIns="91425" lIns="198000" spcFirstLastPara="1" rIns="198000" wrap="square" tIns="91425">
            <a:noAutofit/>
          </a:bodyPr>
          <a:lstStyle/>
          <a:p>
            <a:pPr indent="0" lvl="0" marL="0" marR="0" rtl="0" algn="l">
              <a:lnSpc>
                <a:spcPct val="105000"/>
              </a:lnSpc>
              <a:spcBef>
                <a:spcPts val="0"/>
              </a:spcBef>
              <a:spcAft>
                <a:spcPts val="0"/>
              </a:spcAft>
              <a:buNone/>
            </a:pPr>
            <a:r>
              <a:rPr lang="it" sz="1500"/>
              <a:t>Ci potrebbe sorgere la domanda:</a:t>
            </a:r>
            <a:endParaRPr sz="1500"/>
          </a:p>
          <a:p>
            <a:pPr indent="0" lvl="0" marL="0" marR="0" rtl="0" algn="ctr">
              <a:lnSpc>
                <a:spcPct val="105000"/>
              </a:lnSpc>
              <a:spcBef>
                <a:spcPts val="1200"/>
              </a:spcBef>
              <a:spcAft>
                <a:spcPts val="0"/>
              </a:spcAft>
              <a:buNone/>
            </a:pPr>
            <a:r>
              <a:rPr i="1" lang="it" sz="1500"/>
              <a:t>“Non sarebbe meglio concatenare i due vettori?”</a:t>
            </a:r>
            <a:endParaRPr i="1" sz="1500"/>
          </a:p>
          <a:p>
            <a:pPr indent="0" lvl="0" marL="0" marR="0" rtl="0" algn="ctr">
              <a:lnSpc>
                <a:spcPct val="105000"/>
              </a:lnSpc>
              <a:spcBef>
                <a:spcPts val="1200"/>
              </a:spcBef>
              <a:spcAft>
                <a:spcPts val="0"/>
              </a:spcAft>
              <a:buNone/>
            </a:pPr>
            <a:r>
              <a:t/>
            </a:r>
            <a:endParaRPr i="1" sz="1500"/>
          </a:p>
          <a:p>
            <a:pPr indent="0" lvl="0" marL="0" marR="0" rtl="0" algn="l">
              <a:lnSpc>
                <a:spcPct val="105000"/>
              </a:lnSpc>
              <a:spcBef>
                <a:spcPts val="1200"/>
              </a:spcBef>
              <a:spcAft>
                <a:spcPts val="0"/>
              </a:spcAft>
              <a:buNone/>
            </a:pPr>
            <a:r>
              <a:t/>
            </a:r>
            <a:endParaRPr sz="1500"/>
          </a:p>
          <a:p>
            <a:pPr indent="0" lvl="0" marL="0" marR="0" rtl="0" algn="l">
              <a:lnSpc>
                <a:spcPct val="105000"/>
              </a:lnSpc>
              <a:spcBef>
                <a:spcPts val="1200"/>
              </a:spcBef>
              <a:spcAft>
                <a:spcPts val="0"/>
              </a:spcAft>
              <a:buNone/>
            </a:pPr>
            <a:r>
              <a:rPr lang="it" sz="1500"/>
              <a:t>oppure</a:t>
            </a:r>
            <a:endParaRPr sz="1500"/>
          </a:p>
          <a:p>
            <a:pPr indent="0" lvl="0" marL="0" marR="0" rtl="0" algn="ctr">
              <a:lnSpc>
                <a:spcPct val="105000"/>
              </a:lnSpc>
              <a:spcBef>
                <a:spcPts val="1200"/>
              </a:spcBef>
              <a:spcAft>
                <a:spcPts val="0"/>
              </a:spcAft>
              <a:buNone/>
            </a:pPr>
            <a:r>
              <a:rPr i="1" lang="it" sz="1500"/>
              <a:t>“Come può il modello distinguere il word embedding dal positional encoding?”</a:t>
            </a:r>
            <a:endParaRPr sz="1500"/>
          </a:p>
          <a:p>
            <a:pPr indent="0" lvl="0" marL="0" marR="0" rtl="0" algn="l">
              <a:lnSpc>
                <a:spcPct val="105000"/>
              </a:lnSpc>
              <a:spcBef>
                <a:spcPts val="1200"/>
              </a:spcBef>
              <a:spcAft>
                <a:spcPts val="0"/>
              </a:spcAft>
              <a:buNone/>
            </a:pPr>
            <a:r>
              <a:t/>
            </a:r>
            <a:endParaRPr sz="1500"/>
          </a:p>
          <a:p>
            <a:pPr indent="0" lvl="0" marL="0" marR="0" rtl="0" algn="l">
              <a:lnSpc>
                <a:spcPct val="105000"/>
              </a:lnSpc>
              <a:spcBef>
                <a:spcPts val="1200"/>
              </a:spcBef>
              <a:spcAft>
                <a:spcPts val="0"/>
              </a:spcAft>
              <a:buNone/>
            </a:pPr>
            <a:r>
              <a:rPr lang="it" sz="1500"/>
              <a:t>La risposta è che per ridurre i costi in memoria, e per evitare di aggiungere altri iperparametri, la somma risulta essere il metodo più efficace, dato che il modello riesce ad interpretare comunque bene il nuovo word embedding.</a:t>
            </a:r>
            <a:endParaRPr sz="1500"/>
          </a:p>
          <a:p>
            <a:pPr indent="0" lvl="0" marL="0" marR="0" rtl="0" algn="l">
              <a:lnSpc>
                <a:spcPct val="105000"/>
              </a:lnSpc>
              <a:spcBef>
                <a:spcPts val="1200"/>
              </a:spcBef>
              <a:spcAft>
                <a:spcPts val="1200"/>
              </a:spcAft>
              <a:buNone/>
            </a:pPr>
            <a:r>
              <a:t/>
            </a:r>
            <a:endParaRPr sz="1500"/>
          </a:p>
        </p:txBody>
      </p:sp>
      <p:pic>
        <p:nvPicPr>
          <p:cNvPr id="101" name="Google Shape;101;p19"/>
          <p:cNvPicPr preferRelativeResize="0"/>
          <p:nvPr/>
        </p:nvPicPr>
        <p:blipFill>
          <a:blip r:embed="rId3">
            <a:alphaModFix/>
          </a:blip>
          <a:stretch>
            <a:fillRect/>
          </a:stretch>
        </p:blipFill>
        <p:spPr>
          <a:xfrm>
            <a:off x="1376907" y="1786650"/>
            <a:ext cx="6390192" cy="678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Positional encoding - </a:t>
            </a:r>
            <a:r>
              <a:rPr lang="it" sz="3755"/>
              <a:t>Come si calcola</a:t>
            </a:r>
            <a:endParaRPr sz="3755"/>
          </a:p>
          <a:p>
            <a:pPr indent="0" lvl="0" marL="0" rtl="0" algn="l">
              <a:spcBef>
                <a:spcPts val="0"/>
              </a:spcBef>
              <a:spcAft>
                <a:spcPts val="0"/>
              </a:spcAft>
              <a:buNone/>
            </a:pPr>
            <a:r>
              <a:t/>
            </a:r>
            <a:endParaRPr/>
          </a:p>
        </p:txBody>
      </p:sp>
      <p:sp>
        <p:nvSpPr>
          <p:cNvPr id="107" name="Google Shape;107;p20"/>
          <p:cNvSpPr txBox="1"/>
          <p:nvPr>
            <p:ph idx="1" type="body"/>
          </p:nvPr>
        </p:nvSpPr>
        <p:spPr>
          <a:xfrm>
            <a:off x="28700" y="1018800"/>
            <a:ext cx="8520600" cy="801000"/>
          </a:xfrm>
          <a:prstGeom prst="rect">
            <a:avLst/>
          </a:prstGeom>
        </p:spPr>
        <p:txBody>
          <a:bodyPr anchorCtr="0" anchor="t" bIns="91425" lIns="198000" spcFirstLastPara="1" rIns="91425" wrap="square" tIns="91425">
            <a:noAutofit/>
          </a:bodyPr>
          <a:lstStyle/>
          <a:p>
            <a:pPr indent="0" lvl="0" marL="0" marR="0" rtl="0" algn="l">
              <a:lnSpc>
                <a:spcPct val="105000"/>
              </a:lnSpc>
              <a:spcBef>
                <a:spcPts val="0"/>
              </a:spcBef>
              <a:spcAft>
                <a:spcPts val="1200"/>
              </a:spcAft>
              <a:buNone/>
            </a:pPr>
            <a:r>
              <a:rPr lang="it" sz="1500"/>
              <a:t>I vari indici del </a:t>
            </a:r>
            <a:r>
              <a:rPr b="1" lang="it" sz="1500"/>
              <a:t>Positional Encoding Vector </a:t>
            </a:r>
            <a:r>
              <a:rPr lang="it" sz="1500"/>
              <a:t>si ottengono con la seguente funzione:</a:t>
            </a:r>
            <a:endParaRPr sz="1500"/>
          </a:p>
        </p:txBody>
      </p:sp>
      <p:pic>
        <p:nvPicPr>
          <p:cNvPr id="108" name="Google Shape;108;p20"/>
          <p:cNvPicPr preferRelativeResize="0"/>
          <p:nvPr/>
        </p:nvPicPr>
        <p:blipFill>
          <a:blip r:embed="rId3">
            <a:alphaModFix/>
          </a:blip>
          <a:stretch>
            <a:fillRect/>
          </a:stretch>
        </p:blipFill>
        <p:spPr>
          <a:xfrm>
            <a:off x="1431500" y="1990725"/>
            <a:ext cx="5715000" cy="1162050"/>
          </a:xfrm>
          <a:prstGeom prst="rect">
            <a:avLst/>
          </a:prstGeom>
          <a:noFill/>
          <a:ln>
            <a:noFill/>
          </a:ln>
        </p:spPr>
      </p:pic>
      <p:sp>
        <p:nvSpPr>
          <p:cNvPr id="109" name="Google Shape;109;p20"/>
          <p:cNvSpPr txBox="1"/>
          <p:nvPr>
            <p:ph idx="1" type="body"/>
          </p:nvPr>
        </p:nvSpPr>
        <p:spPr>
          <a:xfrm>
            <a:off x="28700" y="3604975"/>
            <a:ext cx="8520600" cy="1161900"/>
          </a:xfrm>
          <a:prstGeom prst="rect">
            <a:avLst/>
          </a:prstGeom>
        </p:spPr>
        <p:txBody>
          <a:bodyPr anchorCtr="0" anchor="t" bIns="91425" lIns="198000" spcFirstLastPara="1" rIns="91425" wrap="square" tIns="91425">
            <a:noAutofit/>
          </a:bodyPr>
          <a:lstStyle/>
          <a:p>
            <a:pPr indent="0" lvl="0" marL="0" marR="0" rtl="0" algn="l">
              <a:lnSpc>
                <a:spcPct val="105000"/>
              </a:lnSpc>
              <a:spcBef>
                <a:spcPts val="0"/>
              </a:spcBef>
              <a:spcAft>
                <a:spcPts val="1200"/>
              </a:spcAft>
              <a:buNone/>
            </a:pPr>
            <a:r>
              <a:rPr lang="it" sz="1500"/>
              <a:t>Che </a:t>
            </a:r>
            <a:r>
              <a:rPr lang="it" sz="1500"/>
              <a:t>sostanzialmente</a:t>
            </a:r>
            <a:r>
              <a:rPr lang="it" sz="1500"/>
              <a:t> applica il coseno agli elementi di indice dispari, e il seno a quelli pari, assegnando ad ogni indice un valore che varia tra [-1,1], che all’aumentare dell’indice tenderà ad oscillare tra [0,1]</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28700" y="381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Positional encoding - </a:t>
            </a:r>
            <a:r>
              <a:rPr lang="it" sz="3755"/>
              <a:t>Esempio</a:t>
            </a:r>
            <a:endParaRPr sz="3755"/>
          </a:p>
          <a:p>
            <a:pPr indent="0" lvl="0" marL="0" rtl="0" algn="l">
              <a:spcBef>
                <a:spcPts val="0"/>
              </a:spcBef>
              <a:spcAft>
                <a:spcPts val="0"/>
              </a:spcAft>
              <a:buNone/>
            </a:pPr>
            <a:r>
              <a:t/>
            </a:r>
            <a:endParaRPr/>
          </a:p>
        </p:txBody>
      </p:sp>
      <p:sp>
        <p:nvSpPr>
          <p:cNvPr id="115" name="Google Shape;115;p21"/>
          <p:cNvSpPr txBox="1"/>
          <p:nvPr>
            <p:ph idx="1" type="body"/>
          </p:nvPr>
        </p:nvSpPr>
        <p:spPr>
          <a:xfrm>
            <a:off x="28700" y="839150"/>
            <a:ext cx="9115200" cy="801000"/>
          </a:xfrm>
          <a:prstGeom prst="rect">
            <a:avLst/>
          </a:prstGeom>
        </p:spPr>
        <p:txBody>
          <a:bodyPr anchorCtr="0" anchor="t" bIns="91425" lIns="198000" spcFirstLastPara="1" rIns="91425" wrap="square" tIns="91425">
            <a:noAutofit/>
          </a:bodyPr>
          <a:lstStyle/>
          <a:p>
            <a:pPr indent="0" lvl="0" marL="0" marR="0" rtl="0" algn="l">
              <a:lnSpc>
                <a:spcPct val="105000"/>
              </a:lnSpc>
              <a:spcBef>
                <a:spcPts val="0"/>
              </a:spcBef>
              <a:spcAft>
                <a:spcPts val="1200"/>
              </a:spcAft>
              <a:buNone/>
            </a:pPr>
            <a:r>
              <a:rPr lang="it" sz="1500"/>
              <a:t>Di seguito un esempio di </a:t>
            </a:r>
            <a:r>
              <a:rPr b="1" lang="it" sz="1500"/>
              <a:t>Positional Encoding</a:t>
            </a:r>
            <a:r>
              <a:rPr lang="it" sz="1500"/>
              <a:t>:</a:t>
            </a:r>
            <a:endParaRPr sz="1500"/>
          </a:p>
        </p:txBody>
      </p:sp>
      <p:pic>
        <p:nvPicPr>
          <p:cNvPr id="116" name="Google Shape;116;p21"/>
          <p:cNvPicPr preferRelativeResize="0"/>
          <p:nvPr/>
        </p:nvPicPr>
        <p:blipFill>
          <a:blip r:embed="rId3">
            <a:alphaModFix/>
          </a:blip>
          <a:stretch>
            <a:fillRect/>
          </a:stretch>
        </p:blipFill>
        <p:spPr>
          <a:xfrm>
            <a:off x="762000" y="1824100"/>
            <a:ext cx="7620000" cy="1181100"/>
          </a:xfrm>
          <a:prstGeom prst="rect">
            <a:avLst/>
          </a:prstGeom>
          <a:noFill/>
          <a:ln>
            <a:noFill/>
          </a:ln>
        </p:spPr>
      </p:pic>
      <p:pic>
        <p:nvPicPr>
          <p:cNvPr id="117" name="Google Shape;117;p21"/>
          <p:cNvPicPr preferRelativeResize="0"/>
          <p:nvPr/>
        </p:nvPicPr>
        <p:blipFill>
          <a:blip r:embed="rId4">
            <a:alphaModFix/>
          </a:blip>
          <a:stretch>
            <a:fillRect/>
          </a:stretch>
        </p:blipFill>
        <p:spPr>
          <a:xfrm>
            <a:off x="776300" y="3727425"/>
            <a:ext cx="7620000" cy="94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